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3" r:id="rId6"/>
    <p:sldId id="260" r:id="rId7"/>
    <p:sldId id="261" r:id="rId8"/>
    <p:sldId id="266" r:id="rId9"/>
    <p:sldId id="273" r:id="rId10"/>
    <p:sldId id="271" r:id="rId11"/>
    <p:sldId id="265" r:id="rId12"/>
    <p:sldId id="272" r:id="rId13"/>
    <p:sldId id="270" r:id="rId14"/>
    <p:sldId id="25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434AB6"/>
    <a:srgbClr val="0909B7"/>
    <a:srgbClr val="B4C7E7"/>
    <a:srgbClr val="96A5DA"/>
    <a:srgbClr val="0E04D6"/>
    <a:srgbClr val="2108DE"/>
    <a:srgbClr val="2208E6"/>
    <a:srgbClr val="1906A6"/>
    <a:srgbClr val="1D1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17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0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54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46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35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58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83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77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0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02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93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67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EAEC3-09B9-4CD4-8023-5EC49E0C1A92}" type="datetimeFigureOut">
              <a:rPr lang="ru-RU" smtClean="0"/>
              <a:pPr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80C6-DED1-4353-B1D4-BDFC1B7597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59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5375" y="757148"/>
            <a:ext cx="969644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00099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+mj-ea"/>
                <a:cs typeface="+mj-cs"/>
              </a:rPr>
              <a:t>Организация </a:t>
            </a:r>
            <a:r>
              <a:rPr lang="ru-RU" sz="4000" b="1" dirty="0">
                <a:solidFill>
                  <a:srgbClr val="000099"/>
                </a:solidFill>
                <a:latin typeface="Arial Narrow" panose="020B0606020202030204" pitchFamily="34" charset="0"/>
                <a:ea typeface="+mj-ea"/>
                <a:cs typeface="+mj-cs"/>
              </a:rPr>
              <a:t>работы по противодействию </a:t>
            </a:r>
            <a:r>
              <a:rPr lang="ru-RU" sz="40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+mj-ea"/>
                <a:cs typeface="+mj-cs"/>
              </a:rPr>
              <a:t>коррупции в федеральном казенном учреждении «Российский государственный архив научно-технической документации»</a:t>
            </a:r>
            <a:endParaRPr lang="en-US" sz="4000" b="1" dirty="0" smtClean="0">
              <a:solidFill>
                <a:srgbClr val="000099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ctr"/>
            <a:endParaRPr lang="en-US" sz="4000" b="1" dirty="0">
              <a:solidFill>
                <a:srgbClr val="000099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lvl="7"/>
            <a:endParaRPr lang="ru-RU" sz="4000" b="1" dirty="0">
              <a:solidFill>
                <a:srgbClr val="000099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lvl="7"/>
            <a:r>
              <a:rPr lang="ru-RU" sz="24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+mj-ea"/>
                <a:cs typeface="+mj-cs"/>
              </a:rPr>
              <a:t>Скрозникова М.Е., </a:t>
            </a:r>
          </a:p>
          <a:p>
            <a:pPr algn="r"/>
            <a:r>
              <a:rPr lang="ru-RU" sz="24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+mj-ea"/>
                <a:cs typeface="+mj-cs"/>
              </a:rPr>
              <a:t>начальник организационно-методического отдела</a:t>
            </a:r>
            <a:r>
              <a:rPr lang="ru-RU" sz="2400" b="1" dirty="0">
                <a:solidFill>
                  <a:srgbClr val="000099"/>
                </a:solidFill>
                <a:latin typeface="Arial Narrow" panose="020B0606020202030204" pitchFamily="34" charset="0"/>
                <a:ea typeface="+mj-ea"/>
                <a:cs typeface="+mj-cs"/>
              </a:rPr>
              <a:t/>
            </a:r>
            <a:br>
              <a:rPr lang="ru-RU" sz="2400" b="1" dirty="0">
                <a:solidFill>
                  <a:srgbClr val="000099"/>
                </a:solidFill>
                <a:latin typeface="Arial Narrow" panose="020B0606020202030204" pitchFamily="34" charset="0"/>
                <a:ea typeface="+mj-ea"/>
                <a:cs typeface="+mj-cs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8168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41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Памятка Генеральной прокуратуры РФ</a:t>
            </a:r>
            <a:endParaRPr lang="ru-RU" sz="3600" b="1" dirty="0">
              <a:solidFill>
                <a:srgbClr val="0909B7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83632"/>
            <a:ext cx="10182726" cy="520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606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/>
            </a:r>
            <a:b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</a:br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Мероприятия </a:t>
            </a:r>
            <a:r>
              <a:rPr lang="ru-RU" sz="3600" b="1" dirty="0">
                <a:solidFill>
                  <a:srgbClr val="000099"/>
                </a:solidFill>
                <a:latin typeface="Arial Narrow" panose="020B0606020202030204" pitchFamily="34" charset="0"/>
              </a:rPr>
              <a:t>по </a:t>
            </a:r>
            <a:r>
              <a:rPr lang="ru-RU" sz="3600" b="1">
                <a:solidFill>
                  <a:srgbClr val="000099"/>
                </a:solidFill>
                <a:latin typeface="Arial Narrow" panose="020B0606020202030204" pitchFamily="34" charset="0"/>
              </a:rPr>
              <a:t>выявлению </a:t>
            </a:r>
            <a:r>
              <a:rPr lang="ru-RU" sz="3600" b="1" smtClean="0">
                <a:solidFill>
                  <a:srgbClr val="000099"/>
                </a:solidFill>
                <a:latin typeface="Arial Narrow" panose="020B0606020202030204" pitchFamily="34" charset="0"/>
              </a:rPr>
              <a:t>возникновения (возможности </a:t>
            </a:r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возникновения) случаев </a:t>
            </a:r>
            <a:r>
              <a:rPr lang="ru-RU" sz="3600" b="1" dirty="0">
                <a:solidFill>
                  <a:srgbClr val="000099"/>
                </a:solidFill>
                <a:latin typeface="Arial Narrow" panose="020B0606020202030204" pitchFamily="34" charset="0"/>
              </a:rPr>
              <a:t>конфликта интересов </a:t>
            </a:r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у работников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52501"/>
            <a:ext cx="10515600" cy="3824461"/>
          </a:xfrm>
        </p:spPr>
        <p:txBody>
          <a:bodyPr/>
          <a:lstStyle/>
          <a:p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Введение процедуры информирования работниками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о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возникновении конфликта интересов и порядка урегулирования выявленного конфликта интересов</a:t>
            </a:r>
          </a:p>
          <a:p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Анализ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сведений, содержащихся в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ежегодно заполняемых декларациях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конфликта интересов заместителей директора и главного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бухгалтера</a:t>
            </a:r>
          </a:p>
          <a:p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Проведение ежегодного анкетирования работников</a:t>
            </a:r>
          </a:p>
          <a:p>
            <a:endParaRPr lang="ru-RU" dirty="0">
              <a:solidFill>
                <a:srgbClr val="0909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1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Информационный стенд РГАНТД</a:t>
            </a:r>
            <a:endParaRPr lang="ru-RU" sz="3600" b="1" dirty="0">
              <a:solidFill>
                <a:srgbClr val="0909B7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326" y="1443788"/>
            <a:ext cx="8975558" cy="51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Раздел на сайте</a:t>
            </a:r>
            <a:endParaRPr lang="ru-RU" sz="3600" b="1" dirty="0">
              <a:solidFill>
                <a:srgbClr val="0909B7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359568"/>
            <a:ext cx="9962148" cy="5197643"/>
          </a:xfrm>
        </p:spPr>
      </p:pic>
    </p:spTree>
    <p:extLst>
      <p:ext uri="{BB962C8B-B14F-4D97-AF65-F5344CB8AC3E}">
        <p14:creationId xmlns:p14="http://schemas.microsoft.com/office/powerpoint/2010/main" val="224909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305" y="1082842"/>
            <a:ext cx="10323095" cy="54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6600" b="1" dirty="0" smtClean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6600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СПАСИБО ЗА ВНИМАНИЕ!</a:t>
            </a:r>
            <a:endParaRPr lang="en-US" sz="6600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03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96538"/>
            <a:ext cx="10515600" cy="4780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КОРРУПЦИЯ:</a:t>
            </a:r>
          </a:p>
          <a:p>
            <a:r>
              <a:rPr lang="ru-RU" dirty="0">
                <a:solidFill>
                  <a:srgbClr val="0909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а) злоупотребление служебным положением, дача взятки, получение взятки, злоупотребление полномочиями,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денег, ценностей, иного имущества или услуг имущественного характера, иных имущественных прав для себя или для третьих лиц либо незаконное предоставление такой выгоды указанному лицу другими физическими лицами;</a:t>
            </a:r>
          </a:p>
          <a:p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  б) совершение деяний, указанных в подпункте "а" настоящего пункта, от имени или в интересах юридического лица.</a:t>
            </a:r>
          </a:p>
          <a:p>
            <a:pPr marL="0" indent="0">
              <a:buNone/>
            </a:pPr>
            <a:r>
              <a:rPr lang="ru-RU" sz="2200" i="1" dirty="0">
                <a:solidFill>
                  <a:srgbClr val="0909B7"/>
                </a:solidFill>
                <a:latin typeface="Arial Narrow" panose="020B0606020202030204" pitchFamily="34" charset="0"/>
              </a:rPr>
              <a:t>(</a:t>
            </a:r>
            <a:r>
              <a:rPr lang="ru-RU" sz="2200" i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федеральный закон </a:t>
            </a:r>
            <a:r>
              <a:rPr lang="ru-RU" sz="2200" i="1" dirty="0">
                <a:solidFill>
                  <a:srgbClr val="0909B7"/>
                </a:solidFill>
                <a:latin typeface="Arial Narrow" panose="020B0606020202030204" pitchFamily="34" charset="0"/>
              </a:rPr>
              <a:t>от 25.12.2008 № 273-ФЗ «О противодействии коррупции</a:t>
            </a:r>
            <a:r>
              <a:rPr lang="ru-RU" sz="2200" i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»)</a:t>
            </a:r>
            <a:endParaRPr lang="ru-RU" sz="2200" i="1" dirty="0">
              <a:solidFill>
                <a:srgbClr val="0909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507332" y="1027906"/>
            <a:ext cx="11177335" cy="5214437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4500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Противодействие коррупции – </a:t>
            </a:r>
            <a:r>
              <a:rPr lang="ru-RU" sz="4500" dirty="0">
                <a:solidFill>
                  <a:srgbClr val="0909B7"/>
                </a:solidFill>
                <a:latin typeface="Arial Narrow" panose="020B0606020202030204" pitchFamily="34" charset="0"/>
              </a:rPr>
              <a:t>это деятельность федеральных органов государственной власти, органов государственной власти субъектов Российской Федерации, органов местного самоуправления, </a:t>
            </a:r>
            <a:r>
              <a:rPr lang="ru-RU" sz="4500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институтов гражданского общества, организаций и физических лиц в </a:t>
            </a:r>
            <a:r>
              <a:rPr lang="ru-RU" sz="4500" dirty="0">
                <a:solidFill>
                  <a:srgbClr val="0909B7"/>
                </a:solidFill>
                <a:latin typeface="Arial Narrow" panose="020B0606020202030204" pitchFamily="34" charset="0"/>
              </a:rPr>
              <a:t>пределах их полномочий: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ru-RU" sz="4500" dirty="0">
                <a:solidFill>
                  <a:srgbClr val="0909B7"/>
                </a:solidFill>
                <a:latin typeface="Arial Narrow" panose="020B0606020202030204" pitchFamily="34" charset="0"/>
              </a:rPr>
              <a:t>а) по предупреждению коррупции, в том числе по выявлению </a:t>
            </a:r>
            <a:r>
              <a:rPr lang="ru-RU" sz="4500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и </a:t>
            </a:r>
            <a:r>
              <a:rPr lang="ru-RU" sz="4500" dirty="0">
                <a:solidFill>
                  <a:srgbClr val="0909B7"/>
                </a:solidFill>
                <a:latin typeface="Arial Narrow" panose="020B0606020202030204" pitchFamily="34" charset="0"/>
              </a:rPr>
              <a:t>последующему устранению причин коррупции (профилактика коррупции);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ru-RU" sz="4500" dirty="0">
                <a:solidFill>
                  <a:srgbClr val="0909B7"/>
                </a:solidFill>
                <a:latin typeface="Arial Narrow" panose="020B0606020202030204" pitchFamily="34" charset="0"/>
              </a:rPr>
              <a:t>б) по выявлению, предупреждению, пресечению, раскрытию </a:t>
            </a:r>
            <a:r>
              <a:rPr lang="ru-RU" sz="4500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и </a:t>
            </a:r>
            <a:r>
              <a:rPr lang="ru-RU" sz="4500" dirty="0">
                <a:solidFill>
                  <a:srgbClr val="0909B7"/>
                </a:solidFill>
                <a:latin typeface="Arial Narrow" panose="020B0606020202030204" pitchFamily="34" charset="0"/>
              </a:rPr>
              <a:t>расследованию коррупционных правонарушений (борьба с коррупцией);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ru-RU" sz="4500" dirty="0">
                <a:solidFill>
                  <a:srgbClr val="0909B7"/>
                </a:solidFill>
                <a:latin typeface="Arial Narrow" panose="020B0606020202030204" pitchFamily="34" charset="0"/>
              </a:rPr>
              <a:t>в) по минимизации и (или) ликвидации последствий коррупционных правонарушений.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4500" i="1" dirty="0">
                <a:solidFill>
                  <a:srgbClr val="0909B7"/>
                </a:solidFill>
                <a:latin typeface="Arial Narrow" panose="020B0606020202030204" pitchFamily="34" charset="0"/>
              </a:rPr>
              <a:t>(Федеральный закон от 25 декабря 2008 года № 273-ФЗ </a:t>
            </a:r>
            <a:r>
              <a:rPr lang="ru-RU" sz="4500" i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«</a:t>
            </a:r>
            <a:r>
              <a:rPr lang="ru-RU" sz="4500" i="1" dirty="0">
                <a:solidFill>
                  <a:srgbClr val="0909B7"/>
                </a:solidFill>
                <a:latin typeface="Arial Narrow" panose="020B0606020202030204" pitchFamily="34" charset="0"/>
              </a:rPr>
              <a:t>О противодействии коррупции»)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В соответствии со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статьей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13.3 ФЗ «О противодействии коррупции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» в РГАНТД ведется работа по противодействию коррупции. Для этих целей:</a:t>
            </a:r>
          </a:p>
          <a:p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1)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определено должностное лицо, ответственное за профилактику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коррупционных и иных правонарушений;</a:t>
            </a:r>
          </a:p>
          <a:p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2)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при необходимости осуществляется сотрудничество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организации с правоохранительными органами;</a:t>
            </a:r>
          </a:p>
          <a:p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3)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ведется разработка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и внедрение в практику стандартов и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процедур, направленных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на обеспечение добросовестной работы организации;</a:t>
            </a:r>
          </a:p>
          <a:p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4)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в РГАНТД принят и введен в действие кодекс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этики и служебного поведения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работников;</a:t>
            </a:r>
            <a:endParaRPr lang="ru-RU" dirty="0">
              <a:solidFill>
                <a:srgbClr val="0909B7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5)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ведется работа по предотвращению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и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урегулированию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конфликта интересов;</a:t>
            </a:r>
          </a:p>
          <a:p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6)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не допускается составление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неофициальной отчетности и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использования поддельных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документов.</a:t>
            </a:r>
          </a:p>
        </p:txBody>
      </p:sp>
    </p:spTree>
    <p:extLst>
      <p:ext uri="{BB962C8B-B14F-4D97-AF65-F5344CB8AC3E}">
        <p14:creationId xmlns:p14="http://schemas.microsoft.com/office/powerpoint/2010/main" val="35035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20000"/>
                <a:lumOff val="80000"/>
              </a:schemeClr>
            </a:gs>
            <a:gs pos="8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/>
            </a:r>
            <a:b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</a:br>
            <a:r>
              <a:rPr lang="ru-RU" sz="3600" b="1" dirty="0">
                <a:solidFill>
                  <a:srgbClr val="000099"/>
                </a:solidFill>
                <a:latin typeface="Arial Narrow" panose="020B0606020202030204" pitchFamily="34" charset="0"/>
              </a:rPr>
              <a:t/>
            </a:r>
            <a:br>
              <a:rPr lang="ru-RU" sz="3600" b="1" dirty="0">
                <a:solidFill>
                  <a:srgbClr val="000099"/>
                </a:solidFill>
                <a:latin typeface="Arial Narrow" panose="020B0606020202030204" pitchFamily="34" charset="0"/>
              </a:rPr>
            </a:br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/>
            </a:r>
            <a:b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28102" y="3330692"/>
            <a:ext cx="2486685" cy="11037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+mj-ea"/>
                <a:cs typeface="+mj-cs"/>
              </a:rPr>
              <a:t>Антикоррупционная</a:t>
            </a:r>
            <a:endParaRPr lang="ru-RU" sz="2000" b="1" dirty="0">
              <a:solidFill>
                <a:srgbClr val="000099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+mj-ea"/>
                <a:cs typeface="+mj-cs"/>
              </a:rPr>
              <a:t>деятельность</a:t>
            </a:r>
            <a:endParaRPr lang="ru-RU" sz="2000" b="1" dirty="0">
              <a:solidFill>
                <a:srgbClr val="000099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8199" y="1584101"/>
            <a:ext cx="3012584" cy="13522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Документальное закрепление</a:t>
            </a:r>
            <a:r>
              <a:rPr lang="ru-RU" b="1" dirty="0" smtClean="0">
                <a:solidFill>
                  <a:srgbClr val="434AB6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антикоррупционных мер</a:t>
            </a:r>
            <a:endParaRPr lang="ru-RU" b="1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47309" y="5125792"/>
            <a:ext cx="3350029" cy="10431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Мероприятия, направленные на предотвращение и урегулирование конфликта </a:t>
            </a:r>
            <a:r>
              <a:rPr lang="ru-RU" b="1" dirty="0">
                <a:solidFill>
                  <a:srgbClr val="000099"/>
                </a:solidFill>
                <a:latin typeface="Arial Narrow" panose="020B0606020202030204" pitchFamily="34" charset="0"/>
              </a:rPr>
              <a:t>интересов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83059" y="3175348"/>
            <a:ext cx="3070742" cy="17951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Консультирование и обучение работников</a:t>
            </a:r>
            <a:endParaRPr lang="ru-RU" b="1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363654" y="5061396"/>
            <a:ext cx="2909552" cy="11719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99"/>
                </a:solidFill>
              </a:rPr>
              <a:t>Антикоррупционное </a:t>
            </a:r>
            <a:r>
              <a:rPr lang="ru-RU" b="1" dirty="0" smtClean="0">
                <a:solidFill>
                  <a:srgbClr val="000099"/>
                </a:solidFill>
              </a:rPr>
              <a:t>обучение руководителей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45511" y="1648495"/>
            <a:ext cx="3008290" cy="13394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0099"/>
                </a:solidFill>
                <a:latin typeface="Arial Narrow" panose="020B0606020202030204" pitchFamily="34" charset="0"/>
              </a:rPr>
              <a:t>«Горячая линия» по вопросам противодействия коррупции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41217" y="3312312"/>
            <a:ext cx="2970929" cy="1272567"/>
          </a:xfrm>
          <a:prstGeom prst="round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Антикоррупционная оговорка в трудовых договорах работников</a:t>
            </a:r>
            <a:endParaRPr lang="ru-RU" b="1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799268" y="2884868"/>
            <a:ext cx="1128834" cy="44582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863662" y="3889420"/>
            <a:ext cx="1004552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773510" y="4363773"/>
            <a:ext cx="1154592" cy="65898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7357588" y="2877489"/>
            <a:ext cx="977391" cy="40168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9" idx="1"/>
          </p:cNvCxnSpPr>
          <p:nvPr/>
        </p:nvCxnSpPr>
        <p:spPr>
          <a:xfrm flipH="1" flipV="1">
            <a:off x="7409510" y="3899955"/>
            <a:ext cx="873549" cy="17294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6051146" y="4451707"/>
            <a:ext cx="255" cy="67408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0" idx="1"/>
          </p:cNvCxnSpPr>
          <p:nvPr/>
        </p:nvCxnSpPr>
        <p:spPr>
          <a:xfrm flipH="1" flipV="1">
            <a:off x="7342361" y="4434445"/>
            <a:ext cx="1021293" cy="121294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863958" y="4956512"/>
            <a:ext cx="2986825" cy="1212467"/>
          </a:xfrm>
          <a:prstGeom prst="round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Предоставление сведений о доходах и расходах</a:t>
            </a:r>
            <a:endParaRPr lang="ru-RU" b="1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48742" y="1614173"/>
            <a:ext cx="3005857" cy="1300767"/>
          </a:xfrm>
          <a:prstGeom prst="round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Ведение раздела на официальном сайте</a:t>
            </a:r>
            <a:endParaRPr lang="ru-RU" b="1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6044058" y="2936383"/>
            <a:ext cx="0" cy="39430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8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811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Локальные нормативные </a:t>
            </a:r>
            <a:b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</a:br>
            <a: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акты РГАНТД по противодействию коррупции</a:t>
            </a:r>
            <a:endParaRPr lang="ru-RU" sz="3600" b="1" dirty="0">
              <a:solidFill>
                <a:srgbClr val="0909B7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2053243"/>
            <a:ext cx="10515600" cy="412371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Антикоррупционная политика </a:t>
            </a:r>
            <a:r>
              <a:rPr lang="ru-RU" sz="2200" i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(утв. приказом РГАНТД от 21.02.2017  №10)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П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лан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РГАНТД по противодействию коррупции на 2018-2020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годы;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Кодекс этики и служебного поведения работников РГАНТД </a:t>
            </a:r>
            <a:r>
              <a:rPr lang="ru-RU" sz="2200" dirty="0">
                <a:solidFill>
                  <a:srgbClr val="0909B7"/>
                </a:solidFill>
                <a:latin typeface="Arial Narrow" panose="020B0606020202030204" pitchFamily="34" charset="0"/>
              </a:rPr>
              <a:t>(утв. </a:t>
            </a:r>
            <a:r>
              <a:rPr lang="ru-RU" sz="2200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приказом </a:t>
            </a:r>
            <a:r>
              <a:rPr lang="ru-RU" sz="2200" dirty="0">
                <a:solidFill>
                  <a:srgbClr val="0909B7"/>
                </a:solidFill>
                <a:latin typeface="Arial Narrow" panose="020B0606020202030204" pitchFamily="34" charset="0"/>
              </a:rPr>
              <a:t>РГАНТД от 21.02.2017  № </a:t>
            </a:r>
            <a:r>
              <a:rPr lang="ru-RU" sz="2200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10)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;</a:t>
            </a:r>
            <a:endParaRPr lang="ru-RU" dirty="0">
              <a:solidFill>
                <a:srgbClr val="0909B7"/>
              </a:solidFill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П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оложение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о конфликте интересов </a:t>
            </a:r>
            <a:r>
              <a:rPr lang="ru-RU" sz="2200" i="1" dirty="0">
                <a:solidFill>
                  <a:srgbClr val="0909B7"/>
                </a:solidFill>
                <a:latin typeface="Arial Narrow" panose="020B0606020202030204" pitchFamily="34" charset="0"/>
              </a:rPr>
              <a:t>(утв. приказом РГАНТД от 21.02.2017  № 11)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; </a:t>
            </a:r>
            <a:endParaRPr lang="ru-RU" dirty="0" smtClean="0">
              <a:solidFill>
                <a:srgbClr val="0909B7"/>
              </a:solidFill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П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равила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обмена деловыми подарками и знаками делового гостеприимства </a:t>
            </a:r>
            <a:r>
              <a:rPr lang="ru-RU" sz="2200" i="1" dirty="0">
                <a:solidFill>
                  <a:srgbClr val="0909B7"/>
                </a:solidFill>
                <a:latin typeface="Arial Narrow" panose="020B0606020202030204" pitchFamily="34" charset="0"/>
              </a:rPr>
              <a:t>(утв. приказом РГАНТД от 06.03.2017  № 14)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; </a:t>
            </a:r>
            <a:endParaRPr lang="ru-RU" dirty="0" smtClean="0">
              <a:solidFill>
                <a:srgbClr val="0909B7"/>
              </a:solidFill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П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орядок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сообщения работниками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РГАНТД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о получении подарка в связи с протокольными мероприятиями, служебными командировками и другими официальными мероприятиями, сдачи и оценки подарка, реализации (выкупа) и зачисления средств, вырученных от его реализации </a:t>
            </a:r>
            <a:r>
              <a:rPr lang="ru-RU" sz="2000" i="1" dirty="0">
                <a:solidFill>
                  <a:srgbClr val="0909B7"/>
                </a:solidFill>
                <a:latin typeface="Arial Narrow" panose="020B0606020202030204" pitchFamily="34" charset="0"/>
              </a:rPr>
              <a:t>(утв. приказом РГАНТД от 11.02.2015 № 11</a:t>
            </a:r>
            <a:r>
              <a:rPr lang="ru-RU" sz="2000" i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)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.</a:t>
            </a:r>
            <a:endParaRPr lang="ru-RU" dirty="0" smtClean="0">
              <a:solidFill>
                <a:srgbClr val="0909B7"/>
              </a:solidFill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36617"/>
            <a:ext cx="10515600" cy="4140345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>
                <a:solidFill>
                  <a:srgbClr val="0909B7"/>
                </a:solidFill>
                <a:latin typeface="Arial Narrow" panose="020B0606020202030204" pitchFamily="34" charset="0"/>
              </a:rPr>
              <a:t>9.	Работник обязан соблюдать положения Антикоррупционной политики, Кодекса этики и служебного поведения, Положения о конфликте интересов, Правил обмена деловыми подарками и знаками делового гостеприимства, Порядка сообщения работниками о получении подарка в связи с протокольными мероприятиями, служебными командировками и другими официальными мероприятиями, сдачи и оценки подарка, реализации (выкупа) и зачисления средств, вырученных от его реализации.</a:t>
            </a:r>
          </a:p>
          <a:p>
            <a:r>
              <a:rPr lang="ru-RU" sz="2600" dirty="0">
                <a:solidFill>
                  <a:srgbClr val="0909B7"/>
                </a:solidFill>
                <a:latin typeface="Arial Narrow" panose="020B0606020202030204" pitchFamily="34" charset="0"/>
              </a:rPr>
              <a:t>9.1.	Работник при исполнении своих трудовых обязанностей, в соответствии с Антикоррупционной политикой обязуется не совершать коррупционных правонарушений, не злоупотреблять полномочиями, не участвовать в коммерческом подкупе либо ином противоправном использовании своего должностного положения.</a:t>
            </a:r>
          </a:p>
          <a:p>
            <a:r>
              <a:rPr lang="ru-RU" sz="2600" dirty="0">
                <a:solidFill>
                  <a:srgbClr val="0909B7"/>
                </a:solidFill>
                <a:latin typeface="Arial Narrow" panose="020B0606020202030204" pitchFamily="34" charset="0"/>
              </a:rPr>
              <a:t>9.2.	Работник обязан уведомлять Работодателя в случае обращения к нему каких-либо лиц в целях склонения его к совершению коррупционных правонарушений, а также в случае, если Работнику станет известно, что от имени Работодателя осуществляется организация (подготовка) и/или совершение коррупционных правонарушений.</a:t>
            </a:r>
          </a:p>
          <a:p>
            <a:r>
              <a:rPr lang="ru-RU" sz="2600" dirty="0">
                <a:solidFill>
                  <a:srgbClr val="0909B7"/>
                </a:solidFill>
                <a:latin typeface="Arial Narrow" panose="020B0606020202030204" pitchFamily="34" charset="0"/>
              </a:rPr>
              <a:t>9.3.	Работник обязан принимать меры по недопущению любой возможности возникновения конфликта интересов или о возможности его возникновения и незамедлительно уведомить Работодателя об этой ситуации.</a:t>
            </a:r>
          </a:p>
          <a:p>
            <a:r>
              <a:rPr lang="ru-RU" sz="2600" dirty="0">
                <a:solidFill>
                  <a:srgbClr val="0909B7"/>
                </a:solidFill>
                <a:latin typeface="Arial Narrow" panose="020B0606020202030204" pitchFamily="34" charset="0"/>
              </a:rPr>
              <a:t>9.4.	Работник предупрежден о возможности привлечения в установленном законодательством РФ порядке к дисциплинарной, административной, гражданско-правовой и/или уголовной ответственности за нарушение антикоррупционных требований, предусмотренных законодательством РФ, а также Антикоррупционной политикой.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515389"/>
            <a:ext cx="10515600" cy="144641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Антикоррупционная </a:t>
            </a:r>
            <a:b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</a:br>
            <a: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оговорка в трудовых договорах работников</a:t>
            </a:r>
            <a:endParaRPr lang="ru-RU" b="1" dirty="0">
              <a:solidFill>
                <a:srgbClr val="0909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rgbClr val="000099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>
                <a:solidFill>
                  <a:srgbClr val="000099"/>
                </a:solidFill>
                <a:latin typeface="Arial Narrow" panose="020B0606020202030204" pitchFamily="34" charset="0"/>
              </a:rPr>
            </a:br>
            <a:r>
              <a:rPr lang="ru-RU" sz="40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Консультирование и обучение работников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Ознакомление работников с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требованиями законодательства и внутренними документами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РГАНТД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по вопросам противодействия коррупции и порядком их применения в деятельности организации </a:t>
            </a:r>
          </a:p>
          <a:p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Проведение занятий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с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работниками и руководителями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подразделений,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с использованием методических материалов, разработанных Генеральной прокуратурой Российской Федерации, Министерством труда и социальной защиты Российской Федерации </a:t>
            </a:r>
          </a:p>
          <a:p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Консультирование работников по вопросам противодействия коррупции</a:t>
            </a:r>
          </a:p>
          <a:p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Ежегодное повышение квалификации работника, ответственного </a:t>
            </a:r>
            <a:r>
              <a:rPr lang="ru-RU" dirty="0">
                <a:solidFill>
                  <a:srgbClr val="0909B7"/>
                </a:solidFill>
                <a:latin typeface="Arial Narrow" panose="020B0606020202030204" pitchFamily="34" charset="0"/>
              </a:rPr>
              <a:t>за работу по профилактике коррупционных и иных правонарушений в </a:t>
            </a:r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РГАНТД</a:t>
            </a:r>
          </a:p>
          <a:p>
            <a:r>
              <a:rPr lang="ru-RU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Обучение директора, заместителей директора, главного бухгалтера по противодействии коррупции</a:t>
            </a:r>
            <a:endParaRPr lang="ru-RU" dirty="0">
              <a:solidFill>
                <a:srgbClr val="0909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Методические материалы, </a:t>
            </a:r>
            <a:b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</a:br>
            <a:r>
              <a:rPr lang="ru-RU" sz="3600" b="1" dirty="0" smtClean="0">
                <a:solidFill>
                  <a:srgbClr val="0909B7"/>
                </a:solidFill>
                <a:latin typeface="Arial Narrow" panose="020B0606020202030204" pitchFamily="34" charset="0"/>
              </a:rPr>
              <a:t>используемые в обучении и консультировании работников</a:t>
            </a:r>
            <a:endParaRPr lang="ru-RU" sz="3600" b="1" dirty="0">
              <a:solidFill>
                <a:srgbClr val="0909B7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8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831B9297-072A-434D-9A5C-2739C5954D60}" vid="{0B637DD8-838B-458C-A6FD-36B18FB15F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</TotalTime>
  <Words>636</Words>
  <Application>Microsoft Office PowerPoint</Application>
  <PresentationFormat>Широкоэкранный</PresentationFormat>
  <Paragraphs>64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 </vt:lpstr>
      <vt:lpstr>Презентация PowerPoint</vt:lpstr>
      <vt:lpstr>   </vt:lpstr>
      <vt:lpstr>Локальные нормативные  акты РГАНТД по противодействию коррупции</vt:lpstr>
      <vt:lpstr>Антикоррупционная  оговорка в трудовых договорах работников</vt:lpstr>
      <vt:lpstr>  Консультирование и обучение работников</vt:lpstr>
      <vt:lpstr>Методические материалы,  используемые в обучении и консультировании работников</vt:lpstr>
      <vt:lpstr>Памятка Генеральной прокуратуры РФ</vt:lpstr>
      <vt:lpstr> Мероприятия по выявлению возникновения (возможности возникновения) случаев конфликта интересов у работников</vt:lpstr>
      <vt:lpstr>Информационный стенд РГАНТД</vt:lpstr>
      <vt:lpstr>Раздел на сайте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75</cp:revision>
  <dcterms:created xsi:type="dcterms:W3CDTF">2018-11-06T06:26:31Z</dcterms:created>
  <dcterms:modified xsi:type="dcterms:W3CDTF">2019-06-20T06:07:01Z</dcterms:modified>
</cp:coreProperties>
</file>