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90" r:id="rId4"/>
    <p:sldId id="270" r:id="rId5"/>
    <p:sldId id="273" r:id="rId6"/>
    <p:sldId id="282" r:id="rId7"/>
    <p:sldId id="283" r:id="rId8"/>
    <p:sldId id="285" r:id="rId9"/>
    <p:sldId id="286" r:id="rId10"/>
    <p:sldId id="288" r:id="rId11"/>
    <p:sldId id="274" r:id="rId12"/>
    <p:sldId id="293" r:id="rId13"/>
    <p:sldId id="294" r:id="rId14"/>
    <p:sldId id="295" r:id="rId15"/>
    <p:sldId id="275" r:id="rId16"/>
    <p:sldId id="301" r:id="rId17"/>
    <p:sldId id="296" r:id="rId18"/>
    <p:sldId id="297" r:id="rId19"/>
    <p:sldId id="302" r:id="rId20"/>
    <p:sldId id="277" r:id="rId21"/>
    <p:sldId id="298" r:id="rId22"/>
    <p:sldId id="299" r:id="rId23"/>
    <p:sldId id="279" r:id="rId24"/>
    <p:sldId id="280" r:id="rId25"/>
    <p:sldId id="281" r:id="rId26"/>
    <p:sldId id="278" r:id="rId27"/>
    <p:sldId id="300" r:id="rId28"/>
    <p:sldId id="303" r:id="rId29"/>
    <p:sldId id="304" r:id="rId30"/>
    <p:sldId id="289" r:id="rId31"/>
    <p:sldId id="291" r:id="rId32"/>
    <p:sldId id="269" r:id="rId3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CC5834"/>
    <a:srgbClr val="C3503D"/>
    <a:srgbClr val="990033"/>
    <a:srgbClr val="A50021"/>
    <a:srgbClr val="9900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14" autoAdjust="0"/>
    <p:restoredTop sz="99854" autoAdjust="0"/>
  </p:normalViewPr>
  <p:slideViewPr>
    <p:cSldViewPr snapToGrid="0">
      <p:cViewPr varScale="1">
        <p:scale>
          <a:sx n="80" d="100"/>
          <a:sy n="80" d="100"/>
        </p:scale>
        <p:origin x="-84" y="-258"/>
      </p:cViewPr>
      <p:guideLst>
        <p:guide orient="horz" pos="1991"/>
        <p:guide pos="38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8E0A3-26F1-4677-B38A-28D6410C1437}" type="datetimeFigureOut">
              <a:rPr lang="ru-RU"/>
              <a:pPr>
                <a:defRPr/>
              </a:pPr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096DE-2BB4-4CB3-A642-AB688DDBF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FCB7E-2CD4-4704-9B36-08910CBD6A33}" type="datetimeFigureOut">
              <a:rPr lang="ru-RU"/>
              <a:pPr>
                <a:defRPr/>
              </a:pPr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84282-90BD-41CA-8365-AA9171483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D2DB9-2081-4A7A-8D78-1881DC1F3DBE}" type="datetimeFigureOut">
              <a:rPr lang="ru-RU"/>
              <a:pPr>
                <a:defRPr/>
              </a:pPr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939CC-9B42-4CD8-91CB-A56333C06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61D05-B7BE-4DD0-8871-B29839D1C3D6}" type="datetimeFigureOut">
              <a:rPr lang="ru-RU"/>
              <a:pPr>
                <a:defRPr/>
              </a:pPr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C0EFB-EF0F-4D22-B35A-90DD37B04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519FE-30F7-44D3-A485-64AE70DE0A30}" type="datetimeFigureOut">
              <a:rPr lang="ru-RU"/>
              <a:pPr>
                <a:defRPr/>
              </a:pPr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A059A-8CD0-4414-A5BA-D8A44D7CC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926B2-D6D5-4620-A531-0A79ADE38C96}" type="datetimeFigureOut">
              <a:rPr lang="ru-RU"/>
              <a:pPr>
                <a:defRPr/>
              </a:pPr>
              <a:t>13.12.2018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2982F-78AB-490C-997D-B70836DA91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59E2A-0064-4CAB-83F3-40862214D438}" type="datetimeFigureOut">
              <a:rPr lang="ru-RU"/>
              <a:pPr>
                <a:defRPr/>
              </a:pPr>
              <a:t>13.12.2018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9EE2D-AE78-4535-8D9D-E5325BEF5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61A3B-8E4D-4F46-877D-296F6BFB331B}" type="datetimeFigureOut">
              <a:rPr lang="ru-RU"/>
              <a:pPr>
                <a:defRPr/>
              </a:pPr>
              <a:t>13.12.2018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B37C0-8236-4109-A9CC-CEAE4DE84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E8FEB-7A17-42B2-8AEB-4561898696F5}" type="datetimeFigureOut">
              <a:rPr lang="ru-RU"/>
              <a:pPr>
                <a:defRPr/>
              </a:pPr>
              <a:t>13.12.2018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75481-3BC6-484C-B00C-2E73BD415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B64B3-4CB7-427E-9FCC-7F56A954A173}" type="datetimeFigureOut">
              <a:rPr lang="ru-RU"/>
              <a:pPr>
                <a:defRPr/>
              </a:pPr>
              <a:t>13.12.2018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1F9B8-2514-4E6C-A5D5-23A649C61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6F14B-A6DC-4698-83F5-9400BB0503A3}" type="datetimeFigureOut">
              <a:rPr lang="ru-RU"/>
              <a:pPr>
                <a:defRPr/>
              </a:pPr>
              <a:t>13.12.2018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EBBC8-50C1-4D69-B823-82C256CB2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2258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CA892B-4E14-4D54-8F63-435117D0AAC7}" type="datetimeFigureOut">
              <a:rPr lang="ru-RU"/>
              <a:pPr>
                <a:defRPr/>
              </a:pPr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0D86A8-124F-4D70-9DE9-D35546839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endParaRPr lang="ru-RU" smtClean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3" y="42863"/>
            <a:ext cx="1219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73125" y="1409700"/>
            <a:ext cx="10556875" cy="2555875"/>
          </a:xfrm>
          <a:prstGeom prst="rect">
            <a:avLst/>
          </a:prstGeom>
          <a:solidFill>
            <a:srgbClr val="FFE699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99"/>
                </a:solidFill>
                <a:latin typeface="Arial Narrow" panose="020B0606020202030204" pitchFamily="34" charset="0"/>
                <a:ea typeface="+mj-ea"/>
                <a:cs typeface="+mj-cs"/>
              </a:rPr>
              <a:t>Исследование изменения основных физико-механических свойств разных видов бумаги и картона под действием низкого давления и низких температур (при режимах дезинсекции и высушивания архивных документов в сублимационной камере)</a:t>
            </a:r>
            <a:endParaRPr lang="en-US" sz="3200" b="1" dirty="0">
              <a:solidFill>
                <a:srgbClr val="000099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3317" name="Прямоугольник 5"/>
          <p:cNvSpPr>
            <a:spLocks noChangeArrowheads="1"/>
          </p:cNvSpPr>
          <p:nvPr/>
        </p:nvSpPr>
        <p:spPr bwMode="auto">
          <a:xfrm>
            <a:off x="5716588" y="4941888"/>
            <a:ext cx="6096000" cy="1570037"/>
          </a:xfrm>
          <a:prstGeom prst="rect">
            <a:avLst/>
          </a:prstGeom>
          <a:solidFill>
            <a:srgbClr val="FFE6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>
                <a:solidFill>
                  <a:srgbClr val="000099"/>
                </a:solidFill>
                <a:latin typeface="Arial Narrow" pitchFamily="34" charset="0"/>
              </a:rPr>
              <a:t>Гл. специалист ЛМРД, к.т.н. Дмитриева М.Б.</a:t>
            </a:r>
          </a:p>
          <a:p>
            <a:pPr algn="r"/>
            <a:r>
              <a:rPr lang="ru-RU" sz="2400">
                <a:solidFill>
                  <a:srgbClr val="000099"/>
                </a:solidFill>
                <a:latin typeface="Arial Narrow" pitchFamily="34" charset="0"/>
              </a:rPr>
              <a:t>Вед. инженер ЛМРД, к.б.н. Калашникова К.А.</a:t>
            </a:r>
          </a:p>
          <a:p>
            <a:pPr algn="r"/>
            <a:r>
              <a:rPr lang="ru-RU" sz="2400">
                <a:solidFill>
                  <a:srgbClr val="000099"/>
                </a:solidFill>
                <a:latin typeface="Arial Narrow" pitchFamily="34" charset="0"/>
              </a:rPr>
              <a:t>Вед. инженер ЛМРД Ефимова Э.Б.</a:t>
            </a:r>
          </a:p>
          <a:p>
            <a:pPr algn="r"/>
            <a:r>
              <a:rPr lang="ru-RU" sz="2400">
                <a:solidFill>
                  <a:srgbClr val="000099"/>
                </a:solidFill>
                <a:latin typeface="Arial Narrow" pitchFamily="34" charset="0"/>
              </a:rPr>
              <a:t>Вед. специалист ЛМРД Титова Н.А.</a:t>
            </a:r>
            <a:endParaRPr lang="ru-RU" sz="24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\\ДМИТРИЕВА_МБ\Letters\Рисунки, бумага\Taba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7775" y="1130300"/>
            <a:ext cx="6937375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877888" y="5888038"/>
            <a:ext cx="10436225" cy="704850"/>
          </a:xfrm>
          <a:solidFill>
            <a:srgbClr val="FFE699"/>
          </a:solidFill>
        </p:spPr>
        <p:txBody>
          <a:bodyPr/>
          <a:lstStyle/>
          <a:p>
            <a:pPr algn="ctr" eaLnBrk="1" hangingPunct="1"/>
            <a:r>
              <a:rPr lang="ru-RU" sz="3200" smtClean="0">
                <a:solidFill>
                  <a:srgbClr val="2F5597"/>
                </a:solidFill>
                <a:latin typeface="Arial Narrow" pitchFamily="34" charset="0"/>
                <a:cs typeface="Times New Roman" pitchFamily="18" charset="0"/>
              </a:rPr>
              <a:t>Климатическая камера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3"/>
          <p:cNvPicPr>
            <a:picLocks noChangeAspect="1" noChangeArrowheads="1"/>
          </p:cNvPicPr>
          <p:nvPr/>
        </p:nvPicPr>
        <p:blipFill>
          <a:blip r:embed="rId2"/>
          <a:srcRect t="11302"/>
          <a:stretch>
            <a:fillRect/>
          </a:stretch>
        </p:blipFill>
        <p:spPr bwMode="auto">
          <a:xfrm>
            <a:off x="1743075" y="1155700"/>
            <a:ext cx="8712200" cy="43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5800725"/>
            <a:ext cx="10415588" cy="703263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2F5597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Изменение </a:t>
            </a:r>
            <a:r>
              <a:rPr lang="ru-RU" sz="3200" dirty="0" smtClean="0">
                <a:solidFill>
                  <a:srgbClr val="2F5597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белизны</a:t>
            </a:r>
            <a:endParaRPr lang="ru-RU" sz="3200" dirty="0">
              <a:solidFill>
                <a:srgbClr val="2F5597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3"/>
          <p:cNvPicPr>
            <a:picLocks noChangeAspect="1" noChangeArrowheads="1"/>
          </p:cNvPicPr>
          <p:nvPr/>
        </p:nvPicPr>
        <p:blipFill>
          <a:blip r:embed="rId2"/>
          <a:srcRect t="11302"/>
          <a:stretch>
            <a:fillRect/>
          </a:stretch>
        </p:blipFill>
        <p:spPr bwMode="auto">
          <a:xfrm>
            <a:off x="1743075" y="1155700"/>
            <a:ext cx="8712200" cy="43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5800725"/>
            <a:ext cx="10415588" cy="703263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2F5597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Изменение </a:t>
            </a:r>
            <a:r>
              <a:rPr lang="ru-RU" sz="3200" dirty="0" smtClean="0">
                <a:solidFill>
                  <a:srgbClr val="2F5597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белизны</a:t>
            </a:r>
            <a:endParaRPr lang="ru-RU" sz="3200" dirty="0">
              <a:solidFill>
                <a:srgbClr val="2F5597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024063" y="1238250"/>
            <a:ext cx="3163887" cy="3173413"/>
          </a:xfrm>
          <a:prstGeom prst="ellipse">
            <a:avLst/>
          </a:prstGeom>
          <a:solidFill>
            <a:schemeClr val="accent2"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3"/>
          <p:cNvPicPr>
            <a:picLocks noChangeAspect="1" noChangeArrowheads="1"/>
          </p:cNvPicPr>
          <p:nvPr/>
        </p:nvPicPr>
        <p:blipFill>
          <a:blip r:embed="rId2"/>
          <a:srcRect t="11302"/>
          <a:stretch>
            <a:fillRect/>
          </a:stretch>
        </p:blipFill>
        <p:spPr bwMode="auto">
          <a:xfrm>
            <a:off x="1743075" y="1155700"/>
            <a:ext cx="8712200" cy="43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5800725"/>
            <a:ext cx="10415588" cy="703263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2F5597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Изменение </a:t>
            </a:r>
            <a:r>
              <a:rPr lang="ru-RU" sz="3200" dirty="0" smtClean="0">
                <a:solidFill>
                  <a:srgbClr val="2F5597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белизны</a:t>
            </a:r>
            <a:endParaRPr lang="ru-RU" sz="3200" dirty="0">
              <a:solidFill>
                <a:srgbClr val="2F5597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703763" y="3397250"/>
            <a:ext cx="5227637" cy="1036638"/>
          </a:xfrm>
          <a:prstGeom prst="ellipse">
            <a:avLst/>
          </a:prstGeom>
          <a:solidFill>
            <a:srgbClr val="CC5834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3"/>
          <p:cNvPicPr>
            <a:picLocks noChangeAspect="1" noChangeArrowheads="1"/>
          </p:cNvPicPr>
          <p:nvPr/>
        </p:nvPicPr>
        <p:blipFill>
          <a:blip r:embed="rId2"/>
          <a:srcRect t="11302"/>
          <a:stretch>
            <a:fillRect/>
          </a:stretch>
        </p:blipFill>
        <p:spPr bwMode="auto">
          <a:xfrm>
            <a:off x="1743075" y="1155700"/>
            <a:ext cx="8712200" cy="43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5800725"/>
            <a:ext cx="10415588" cy="703263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2F5597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Изменение </a:t>
            </a:r>
            <a:r>
              <a:rPr lang="ru-RU" sz="3200" dirty="0" smtClean="0">
                <a:solidFill>
                  <a:srgbClr val="2F5597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белизны</a:t>
            </a:r>
            <a:endParaRPr lang="ru-RU" sz="3200" dirty="0">
              <a:solidFill>
                <a:srgbClr val="2F5597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339975" y="1389063"/>
            <a:ext cx="8283575" cy="1419225"/>
          </a:xfrm>
          <a:prstGeom prst="ellipse">
            <a:avLst/>
          </a:prstGeom>
          <a:solidFill>
            <a:srgbClr val="CC5834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892175" y="5930900"/>
            <a:ext cx="10439400" cy="720725"/>
          </a:xfrm>
          <a:solidFill>
            <a:srgbClr val="FFE699"/>
          </a:solidFill>
        </p:spPr>
        <p:txBody>
          <a:bodyPr/>
          <a:lstStyle/>
          <a:p>
            <a:pPr algn="ctr" eaLnBrk="1" hangingPunct="1"/>
            <a:r>
              <a:rPr lang="ru-RU" sz="3200" smtClean="0">
                <a:solidFill>
                  <a:srgbClr val="2F5597"/>
                </a:solidFill>
                <a:latin typeface="Arial Narrow" pitchFamily="34" charset="0"/>
                <a:cs typeface="Times New Roman" pitchFamily="18" charset="0"/>
              </a:rPr>
              <a:t>Изменение </a:t>
            </a:r>
            <a:r>
              <a:rPr lang="en-US" sz="3200" smtClean="0">
                <a:solidFill>
                  <a:srgbClr val="2F5597"/>
                </a:solidFill>
                <a:latin typeface="Arial Narrow" pitchFamily="34" charset="0"/>
                <a:cs typeface="Times New Roman" pitchFamily="18" charset="0"/>
              </a:rPr>
              <a:t>pH</a:t>
            </a:r>
            <a:endParaRPr lang="ru-RU" sz="3200" smtClean="0">
              <a:solidFill>
                <a:srgbClr val="2F5597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t="18814"/>
          <a:stretch>
            <a:fillRect/>
          </a:stretch>
        </p:blipFill>
        <p:spPr bwMode="auto">
          <a:xfrm>
            <a:off x="1743075" y="1000125"/>
            <a:ext cx="8712200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892175" y="5930900"/>
            <a:ext cx="10439400" cy="720725"/>
          </a:xfrm>
          <a:solidFill>
            <a:srgbClr val="FFE699"/>
          </a:solidFill>
        </p:spPr>
        <p:txBody>
          <a:bodyPr/>
          <a:lstStyle/>
          <a:p>
            <a:pPr algn="ctr" eaLnBrk="1" hangingPunct="1"/>
            <a:r>
              <a:rPr lang="ru-RU" sz="3200" smtClean="0">
                <a:solidFill>
                  <a:srgbClr val="2F5597"/>
                </a:solidFill>
                <a:latin typeface="Arial Narrow" pitchFamily="34" charset="0"/>
                <a:cs typeface="Times New Roman" pitchFamily="18" charset="0"/>
              </a:rPr>
              <a:t>Изменение </a:t>
            </a:r>
            <a:r>
              <a:rPr lang="en-US" sz="3200" smtClean="0">
                <a:solidFill>
                  <a:srgbClr val="2F5597"/>
                </a:solidFill>
                <a:latin typeface="Arial Narrow" pitchFamily="34" charset="0"/>
                <a:cs typeface="Times New Roman" pitchFamily="18" charset="0"/>
              </a:rPr>
              <a:t>pH</a:t>
            </a:r>
            <a:endParaRPr lang="ru-RU" sz="3200" smtClean="0">
              <a:solidFill>
                <a:srgbClr val="2F5597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t="18814"/>
          <a:stretch>
            <a:fillRect/>
          </a:stretch>
        </p:blipFill>
        <p:spPr bwMode="auto">
          <a:xfrm>
            <a:off x="1743075" y="1000125"/>
            <a:ext cx="8712200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1990725" y="646113"/>
            <a:ext cx="2841625" cy="2808287"/>
          </a:xfrm>
          <a:prstGeom prst="ellipse">
            <a:avLst/>
          </a:prstGeom>
          <a:solidFill>
            <a:schemeClr val="accent2"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892175" y="5930900"/>
            <a:ext cx="10439400" cy="720725"/>
          </a:xfrm>
          <a:solidFill>
            <a:srgbClr val="FFE699"/>
          </a:solidFill>
        </p:spPr>
        <p:txBody>
          <a:bodyPr/>
          <a:lstStyle/>
          <a:p>
            <a:pPr algn="ctr" eaLnBrk="1" hangingPunct="1"/>
            <a:r>
              <a:rPr lang="ru-RU" sz="3200" smtClean="0">
                <a:solidFill>
                  <a:srgbClr val="2F5597"/>
                </a:solidFill>
                <a:latin typeface="Arial Narrow" pitchFamily="34" charset="0"/>
                <a:cs typeface="Times New Roman" pitchFamily="18" charset="0"/>
              </a:rPr>
              <a:t>Изменение </a:t>
            </a:r>
            <a:r>
              <a:rPr lang="en-US" sz="3200" smtClean="0">
                <a:solidFill>
                  <a:srgbClr val="2F5597"/>
                </a:solidFill>
                <a:latin typeface="Arial Narrow" pitchFamily="34" charset="0"/>
                <a:cs typeface="Times New Roman" pitchFamily="18" charset="0"/>
              </a:rPr>
              <a:t>pH</a:t>
            </a:r>
            <a:endParaRPr lang="ru-RU" sz="3200" smtClean="0">
              <a:solidFill>
                <a:srgbClr val="2F5597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t="18814"/>
          <a:stretch>
            <a:fillRect/>
          </a:stretch>
        </p:blipFill>
        <p:spPr bwMode="auto">
          <a:xfrm>
            <a:off x="1743075" y="1000125"/>
            <a:ext cx="8712200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лнце 2"/>
          <p:cNvSpPr/>
          <p:nvPr/>
        </p:nvSpPr>
        <p:spPr>
          <a:xfrm>
            <a:off x="2486025" y="1485900"/>
            <a:ext cx="150813" cy="171450"/>
          </a:xfrm>
          <a:prstGeom prst="sun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олнце 4"/>
          <p:cNvSpPr/>
          <p:nvPr/>
        </p:nvSpPr>
        <p:spPr>
          <a:xfrm>
            <a:off x="3865563" y="1454150"/>
            <a:ext cx="150812" cy="173038"/>
          </a:xfrm>
          <a:prstGeom prst="sun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олнце 5"/>
          <p:cNvSpPr/>
          <p:nvPr/>
        </p:nvSpPr>
        <p:spPr>
          <a:xfrm>
            <a:off x="5233988" y="1939925"/>
            <a:ext cx="150812" cy="173038"/>
          </a:xfrm>
          <a:prstGeom prst="sun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7947025" y="2392363"/>
            <a:ext cx="150813" cy="171450"/>
          </a:xfrm>
          <a:prstGeom prst="sun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6557963" y="2230438"/>
            <a:ext cx="150812" cy="173037"/>
          </a:xfrm>
          <a:prstGeom prst="sun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олнце 8"/>
          <p:cNvSpPr/>
          <p:nvPr/>
        </p:nvSpPr>
        <p:spPr>
          <a:xfrm>
            <a:off x="9291638" y="2435225"/>
            <a:ext cx="150812" cy="173038"/>
          </a:xfrm>
          <a:prstGeom prst="sun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892175" y="5930900"/>
            <a:ext cx="10439400" cy="720725"/>
          </a:xfrm>
          <a:solidFill>
            <a:srgbClr val="FFE699"/>
          </a:solidFill>
        </p:spPr>
        <p:txBody>
          <a:bodyPr/>
          <a:lstStyle/>
          <a:p>
            <a:pPr algn="ctr" eaLnBrk="1" hangingPunct="1"/>
            <a:r>
              <a:rPr lang="ru-RU" sz="3200" smtClean="0">
                <a:solidFill>
                  <a:srgbClr val="2F5597"/>
                </a:solidFill>
                <a:latin typeface="Arial Narrow" pitchFamily="34" charset="0"/>
                <a:cs typeface="Times New Roman" pitchFamily="18" charset="0"/>
              </a:rPr>
              <a:t>Изменение </a:t>
            </a:r>
            <a:r>
              <a:rPr lang="en-US" sz="3200" smtClean="0">
                <a:solidFill>
                  <a:srgbClr val="2F5597"/>
                </a:solidFill>
                <a:latin typeface="Arial Narrow" pitchFamily="34" charset="0"/>
                <a:cs typeface="Times New Roman" pitchFamily="18" charset="0"/>
              </a:rPr>
              <a:t>pH</a:t>
            </a:r>
            <a:endParaRPr lang="ru-RU" sz="3200" smtClean="0">
              <a:solidFill>
                <a:srgbClr val="2F5597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t="18814"/>
          <a:stretch>
            <a:fillRect/>
          </a:stretch>
        </p:blipFill>
        <p:spPr bwMode="auto">
          <a:xfrm>
            <a:off x="1743075" y="1000125"/>
            <a:ext cx="8712200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лнце 2"/>
          <p:cNvSpPr/>
          <p:nvPr/>
        </p:nvSpPr>
        <p:spPr>
          <a:xfrm>
            <a:off x="2906713" y="1108075"/>
            <a:ext cx="150812" cy="171450"/>
          </a:xfrm>
          <a:prstGeom prst="sun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олнце 4"/>
          <p:cNvSpPr/>
          <p:nvPr/>
        </p:nvSpPr>
        <p:spPr>
          <a:xfrm>
            <a:off x="4264025" y="1550988"/>
            <a:ext cx="150813" cy="173037"/>
          </a:xfrm>
          <a:prstGeom prst="sun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олнце 5"/>
          <p:cNvSpPr/>
          <p:nvPr/>
        </p:nvSpPr>
        <p:spPr>
          <a:xfrm>
            <a:off x="5621338" y="1498600"/>
            <a:ext cx="150812" cy="173038"/>
          </a:xfrm>
          <a:prstGeom prst="sun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8345488" y="1446213"/>
            <a:ext cx="150812" cy="171450"/>
          </a:xfrm>
          <a:prstGeom prst="sun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6956425" y="1585913"/>
            <a:ext cx="150813" cy="171450"/>
          </a:xfrm>
          <a:prstGeom prst="sun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олнце 8"/>
          <p:cNvSpPr/>
          <p:nvPr/>
        </p:nvSpPr>
        <p:spPr>
          <a:xfrm>
            <a:off x="9701213" y="1498600"/>
            <a:ext cx="150812" cy="173038"/>
          </a:xfrm>
          <a:prstGeom prst="sun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7888" y="5888038"/>
            <a:ext cx="10436225" cy="704850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2F5597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Изменение сопротивления излому 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t="15846"/>
          <a:stretch>
            <a:fillRect/>
          </a:stretch>
        </p:blipFill>
        <p:spPr bwMode="auto">
          <a:xfrm>
            <a:off x="1743075" y="1155700"/>
            <a:ext cx="8712200" cy="43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user\Desktop\RGADA Oct, Dec 2016\2-я партия декабрь\2nd partia 1st set (16).JPG"/>
          <p:cNvPicPr>
            <a:picLocks noChangeAspect="1" noChangeArrowheads="1"/>
          </p:cNvPicPr>
          <p:nvPr/>
        </p:nvPicPr>
        <p:blipFill>
          <a:blip r:embed="rId2"/>
          <a:srcRect b="6245"/>
          <a:stretch>
            <a:fillRect/>
          </a:stretch>
        </p:blipFill>
        <p:spPr bwMode="auto">
          <a:xfrm>
            <a:off x="514350" y="1101725"/>
            <a:ext cx="7462838" cy="464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877888" y="5888038"/>
            <a:ext cx="10436225" cy="704850"/>
          </a:xfrm>
          <a:solidFill>
            <a:srgbClr val="FFE699"/>
          </a:solidFill>
        </p:spPr>
        <p:txBody>
          <a:bodyPr/>
          <a:lstStyle/>
          <a:p>
            <a:pPr algn="ctr" eaLnBrk="1" hangingPunct="1"/>
            <a:r>
              <a:rPr lang="ru-RU" sz="3200" smtClean="0">
                <a:solidFill>
                  <a:srgbClr val="2F5597"/>
                </a:solidFill>
                <a:latin typeface="Arial Narrow" pitchFamily="34" charset="0"/>
                <a:cs typeface="Times New Roman" pitchFamily="18" charset="0"/>
              </a:rPr>
              <a:t>Загрузка документов в камеру для дезинсекциии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328025" y="1441450"/>
            <a:ext cx="3497263" cy="3108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Режимы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 -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12 </a:t>
            </a:r>
            <a:r>
              <a:rPr lang="ru-RU" sz="2800" baseline="300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  -  7 суток 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0,2 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мбар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- 3 недели.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7888" y="5888038"/>
            <a:ext cx="10436225" cy="704850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2F5597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Изменение сопротивления излому 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t="15846"/>
          <a:stretch>
            <a:fillRect/>
          </a:stretch>
        </p:blipFill>
        <p:spPr bwMode="auto">
          <a:xfrm>
            <a:off x="1743075" y="1155700"/>
            <a:ext cx="8712200" cy="43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1443038" y="1549400"/>
            <a:ext cx="3787775" cy="3651250"/>
          </a:xfrm>
          <a:prstGeom prst="ellipse">
            <a:avLst/>
          </a:prstGeom>
          <a:solidFill>
            <a:schemeClr val="accent2"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7888" y="5888038"/>
            <a:ext cx="10436225" cy="704850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2F5597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Изменение сопротивления излому 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t="15846"/>
          <a:stretch>
            <a:fillRect/>
          </a:stretch>
        </p:blipFill>
        <p:spPr bwMode="auto">
          <a:xfrm>
            <a:off x="1743075" y="1155700"/>
            <a:ext cx="8712200" cy="43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4886325" y="1819275"/>
            <a:ext cx="5845175" cy="1484313"/>
          </a:xfrm>
          <a:prstGeom prst="ellipse">
            <a:avLst/>
          </a:prstGeom>
          <a:solidFill>
            <a:schemeClr val="accent2"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7888" y="5888038"/>
            <a:ext cx="10436225" cy="704850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2F5597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Изменение сопротивления излому 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t="15846"/>
          <a:stretch>
            <a:fillRect/>
          </a:stretch>
        </p:blipFill>
        <p:spPr bwMode="auto">
          <a:xfrm>
            <a:off x="1743075" y="1155700"/>
            <a:ext cx="8712200" cy="43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4789488" y="3810000"/>
            <a:ext cx="5381625" cy="688975"/>
          </a:xfrm>
          <a:prstGeom prst="ellipse">
            <a:avLst/>
          </a:prstGeom>
          <a:solidFill>
            <a:schemeClr val="accent2"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9100" y="1060450"/>
            <a:ext cx="8837613" cy="492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81063" y="5972175"/>
            <a:ext cx="10439400" cy="708025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2F5597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solidFill>
                  <a:srgbClr val="2F5597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редел </a:t>
            </a:r>
            <a:r>
              <a:rPr lang="ru-RU" sz="3200" dirty="0">
                <a:solidFill>
                  <a:srgbClr val="2F5597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прочности </a:t>
            </a:r>
            <a:r>
              <a:rPr lang="ru-RU" sz="3200" dirty="0" smtClean="0">
                <a:solidFill>
                  <a:srgbClr val="2F5597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 фильтровальная бумага </a:t>
            </a:r>
            <a:endParaRPr lang="ru-RU" sz="3200" dirty="0">
              <a:solidFill>
                <a:srgbClr val="2F5597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29650" y="2320925"/>
            <a:ext cx="1620838" cy="12001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61 -75 мВ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6,0 – 7,5 сек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92175" y="5951538"/>
            <a:ext cx="10439400" cy="708025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2F5597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solidFill>
                  <a:srgbClr val="2F5597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редел </a:t>
            </a:r>
            <a:r>
              <a:rPr lang="ru-RU" sz="3200" dirty="0">
                <a:solidFill>
                  <a:srgbClr val="2F5597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прочности </a:t>
            </a:r>
            <a:r>
              <a:rPr lang="ru-RU" sz="3200" dirty="0" smtClean="0">
                <a:solidFill>
                  <a:srgbClr val="2F5597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 фильтровальная бумага + </a:t>
            </a:r>
            <a:r>
              <a:rPr lang="en-US" sz="3200" b="1" dirty="0" err="1" smtClean="0">
                <a:solidFill>
                  <a:srgbClr val="2F5597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Vac</a:t>
            </a:r>
            <a:endParaRPr lang="ru-RU" sz="3200" b="1" dirty="0">
              <a:solidFill>
                <a:srgbClr val="2F5597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1087438"/>
            <a:ext cx="8799513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629650" y="2320925"/>
            <a:ext cx="1620838" cy="12001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70 -93 мВ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6,5 – 8,2 сек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81063" y="5962650"/>
            <a:ext cx="10429875" cy="696913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2F5597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solidFill>
                  <a:srgbClr val="2F5597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редел </a:t>
            </a:r>
            <a:r>
              <a:rPr lang="ru-RU" sz="3200" dirty="0">
                <a:solidFill>
                  <a:srgbClr val="2F5597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прочности </a:t>
            </a:r>
            <a:r>
              <a:rPr lang="ru-RU" sz="3200" dirty="0" smtClean="0">
                <a:solidFill>
                  <a:srgbClr val="2F5597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 фильтровальная бумага + </a:t>
            </a:r>
            <a:r>
              <a:rPr lang="en-US" sz="3200" dirty="0" err="1" smtClean="0">
                <a:solidFill>
                  <a:srgbClr val="2F5597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Vac</a:t>
            </a:r>
            <a:r>
              <a:rPr lang="en-US" sz="3200" dirty="0" smtClean="0">
                <a:solidFill>
                  <a:srgbClr val="2F5597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+</a:t>
            </a:r>
            <a:r>
              <a:rPr lang="en-US" sz="3200" b="1" dirty="0" smtClean="0">
                <a:solidFill>
                  <a:srgbClr val="2F5597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Age</a:t>
            </a:r>
            <a:endParaRPr lang="ru-RU" sz="3200" b="1" dirty="0">
              <a:solidFill>
                <a:srgbClr val="2F5597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1211263"/>
            <a:ext cx="8799513" cy="4635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extLst/>
        </p:spPr>
      </p:pic>
      <p:sp>
        <p:nvSpPr>
          <p:cNvPr id="6" name="TextBox 5"/>
          <p:cNvSpPr txBox="1"/>
          <p:nvPr/>
        </p:nvSpPr>
        <p:spPr>
          <a:xfrm>
            <a:off x="8629650" y="2320925"/>
            <a:ext cx="1620838" cy="12001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56 -76 мВ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6,0 – 7,6 сек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538" y="5972175"/>
            <a:ext cx="10442575" cy="700088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редел 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прочности </a:t>
            </a:r>
            <a:r>
              <a:rPr lang="ru-RU" sz="3200" dirty="0">
                <a:solidFill>
                  <a:srgbClr val="2F5597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 растяжении 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t="15846"/>
          <a:stretch>
            <a:fillRect/>
          </a:stretch>
        </p:blipFill>
        <p:spPr bwMode="auto">
          <a:xfrm>
            <a:off x="1743075" y="1155700"/>
            <a:ext cx="8712200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538" y="5972175"/>
            <a:ext cx="10442575" cy="700088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редел 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прочности </a:t>
            </a:r>
            <a:r>
              <a:rPr lang="ru-RU" sz="3200" dirty="0">
                <a:solidFill>
                  <a:srgbClr val="2F5597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 растяжении 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 t="15846"/>
          <a:stretch>
            <a:fillRect/>
          </a:stretch>
        </p:blipFill>
        <p:spPr bwMode="auto">
          <a:xfrm>
            <a:off x="1743075" y="1155700"/>
            <a:ext cx="8712200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1839913" y="1589088"/>
            <a:ext cx="3175000" cy="3143250"/>
          </a:xfrm>
          <a:prstGeom prst="ellipse">
            <a:avLst/>
          </a:prstGeom>
          <a:solidFill>
            <a:schemeClr val="accent2"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538" y="5972175"/>
            <a:ext cx="10442575" cy="700088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редел 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прочности </a:t>
            </a:r>
            <a:r>
              <a:rPr lang="ru-RU" sz="3200" dirty="0">
                <a:solidFill>
                  <a:srgbClr val="2F5597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 растяжении 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 t="15846"/>
          <a:stretch>
            <a:fillRect/>
          </a:stretch>
        </p:blipFill>
        <p:spPr bwMode="auto">
          <a:xfrm>
            <a:off x="1743075" y="1155700"/>
            <a:ext cx="8712200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4854575" y="1862138"/>
            <a:ext cx="5834063" cy="1223962"/>
          </a:xfrm>
          <a:prstGeom prst="ellipse">
            <a:avLst/>
          </a:prstGeom>
          <a:solidFill>
            <a:schemeClr val="accent2"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538" y="5972175"/>
            <a:ext cx="10442575" cy="700088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редел 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прочности </a:t>
            </a:r>
            <a:r>
              <a:rPr lang="ru-RU" sz="3200" dirty="0">
                <a:solidFill>
                  <a:srgbClr val="2F5597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 растяжении 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 t="15846"/>
          <a:stretch>
            <a:fillRect/>
          </a:stretch>
        </p:blipFill>
        <p:spPr bwMode="auto">
          <a:xfrm>
            <a:off x="1743075" y="1155700"/>
            <a:ext cx="8712200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4811713" y="3981450"/>
            <a:ext cx="5359400" cy="623888"/>
          </a:xfrm>
          <a:prstGeom prst="ellipse">
            <a:avLst/>
          </a:prstGeom>
          <a:solidFill>
            <a:schemeClr val="accent2"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750" y="2422525"/>
            <a:ext cx="11106150" cy="26574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800" b="1">
                <a:solidFill>
                  <a:srgbClr val="2F5597"/>
                </a:solidFill>
                <a:latin typeface="Arial Narrow" pitchFamily="34" charset="0"/>
              </a:rPr>
              <a:t>Цель исследования</a:t>
            </a:r>
          </a:p>
          <a:p>
            <a:pPr>
              <a:lnSpc>
                <a:spcPct val="150000"/>
              </a:lnSpc>
              <a:defRPr/>
            </a:pPr>
            <a:r>
              <a:rPr lang="ru-RU" sz="2800">
                <a:solidFill>
                  <a:srgbClr val="2F5597"/>
                </a:solidFill>
                <a:latin typeface="Arial Narrow" pitchFamily="34" charset="0"/>
              </a:rPr>
              <a:t>Оценка изменения основных физико-механических свойств разных видов бумаги под действием низкого давления и низких температур (при режимах дезинсекции и высушивания архивных документов в сублимационной камере)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endParaRPr lang="ru-RU" smtClean="0"/>
          </a:p>
        </p:txBody>
      </p:sp>
      <p:sp>
        <p:nvSpPr>
          <p:cNvPr id="43010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301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3" y="42863"/>
            <a:ext cx="1219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8125" y="1320800"/>
            <a:ext cx="11693525" cy="52625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Вакуумирование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и замораживание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незначительно снижают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значение рН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Вакуумирование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и замораживание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не вызывают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изменений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цвета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Вакуумирование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и замораживание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незначительно снижает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сопротивление излому фильтровальной бумаги даже после искусственного старения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Вакуумирование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и замораживание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увеличивает сопротивление излому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реставрационной бумаги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Вакуумирование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и замораживание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увеличивает прочность на разрыв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при растяжении по всем трем показателям.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49738" y="573088"/>
            <a:ext cx="3225800" cy="5222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выводы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endParaRPr lang="ru-RU" smtClean="0"/>
          </a:p>
        </p:txBody>
      </p:sp>
      <p:sp>
        <p:nvSpPr>
          <p:cNvPr id="44034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403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3" y="42863"/>
            <a:ext cx="1219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87400" y="1150938"/>
            <a:ext cx="10626725" cy="5508625"/>
          </a:xfrm>
          <a:prstGeom prst="rect">
            <a:avLst/>
          </a:prstGeom>
          <a:solidFill>
            <a:srgbClr val="FFE699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000099"/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Режимы сублимационной камеры,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применяемые для дезинсекции и высушивания намокших архивных документов –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вакуумировние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и замораживание </a:t>
            </a:r>
            <a:r>
              <a:rPr lang="mr-IN" sz="32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–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не оказывают негативного действия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 бумагу, а по некоторым параметрам улучшают прочностные характеристики целлюлозосодержащих материалов.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rgbClr val="000099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9788" y="1249363"/>
            <a:ext cx="10514012" cy="5205412"/>
          </a:xfrm>
          <a:solidFill>
            <a:srgbClr val="FFE699"/>
          </a:solidFill>
        </p:spPr>
        <p:txBody>
          <a:bodyPr rtlCol="0">
            <a:normAutofit/>
          </a:bodyPr>
          <a:lstStyle/>
          <a:p>
            <a:pPr marL="0" indent="0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6600" b="1" dirty="0" smtClean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marL="0" indent="0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6600" b="1" dirty="0" smtClean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marL="0" indent="0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600" dirty="0" smtClean="0">
                <a:solidFill>
                  <a:srgbClr val="2F5597"/>
                </a:solidFill>
                <a:latin typeface="Arial Narrow" panose="020B0606020202030204" pitchFamily="34" charset="0"/>
              </a:rPr>
              <a:t>СПАСИБО ЗА ВНИМАНИЕ!</a:t>
            </a:r>
          </a:p>
          <a:p>
            <a:pPr marL="0" indent="0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6600" dirty="0">
              <a:solidFill>
                <a:srgbClr val="2F5597"/>
              </a:solidFill>
              <a:latin typeface="Arial Narrow" panose="020B0606020202030204" pitchFamily="34" charset="0"/>
            </a:endParaRPr>
          </a:p>
          <a:p>
            <a:pPr marL="0" indent="0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6600" dirty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\\ДМИТРИЕВА_МБ\Letters\Рисунки, бумага\paper samples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200" y="557213"/>
            <a:ext cx="6154738" cy="52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35850" y="1244600"/>
            <a:ext cx="3414713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Заголовок 1"/>
          <p:cNvSpPr txBox="1">
            <a:spLocks/>
          </p:cNvSpPr>
          <p:nvPr/>
        </p:nvSpPr>
        <p:spPr bwMode="auto">
          <a:xfrm>
            <a:off x="877888" y="5888038"/>
            <a:ext cx="10436225" cy="704850"/>
          </a:xfrm>
          <a:prstGeom prst="rect">
            <a:avLst/>
          </a:prstGeom>
          <a:solidFill>
            <a:srgbClr val="FFE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3200">
                <a:solidFill>
                  <a:srgbClr val="2F5597"/>
                </a:solidFill>
                <a:latin typeface="Arial Narrow" pitchFamily="34" charset="0"/>
                <a:cs typeface="Times New Roman" pitchFamily="18" charset="0"/>
              </a:rPr>
              <a:t>Образцы фильтровальной и реставрационной бумаги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\\ДМИТРИЕВА_МБ\Letters\Рисунки, бумага\pH measurment (1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106400" y="-10972800"/>
            <a:ext cx="719931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3" descr="\\ДМИТРИЕВА_МБ\Letters\Рисунки, бумага\pH measurment (1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106400" y="-10972800"/>
            <a:ext cx="28797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\\ДМИТРИЕВА_МБ\Letters\Рисунки, бумага\pH measurment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106400" y="-10972800"/>
            <a:ext cx="9599612" cy="719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\\ДМИТРИЕВА_МБ\Letters\Рисунки, бумага\pH measurment (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11275" y="1336675"/>
            <a:ext cx="585787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\\ДМИТРИЕВА_МБ\Letters\Рисунки, бумага\pH measurment (2).JPG"/>
          <p:cNvPicPr>
            <a:picLocks noChangeAspect="1" noChangeArrowheads="1"/>
          </p:cNvPicPr>
          <p:nvPr/>
        </p:nvPicPr>
        <p:blipFill>
          <a:blip r:embed="rId6"/>
          <a:srcRect l="15755" t="10860" r="16647" b="15421"/>
          <a:stretch>
            <a:fillRect/>
          </a:stretch>
        </p:blipFill>
        <p:spPr bwMode="auto">
          <a:xfrm>
            <a:off x="7678738" y="1301750"/>
            <a:ext cx="3033712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Заголовок 1"/>
          <p:cNvSpPr>
            <a:spLocks noGrp="1"/>
          </p:cNvSpPr>
          <p:nvPr>
            <p:ph type="title"/>
          </p:nvPr>
        </p:nvSpPr>
        <p:spPr>
          <a:xfrm>
            <a:off x="877888" y="5888038"/>
            <a:ext cx="10436225" cy="704850"/>
          </a:xfrm>
          <a:solidFill>
            <a:srgbClr val="FFE699"/>
          </a:solidFill>
        </p:spPr>
        <p:txBody>
          <a:bodyPr/>
          <a:lstStyle/>
          <a:p>
            <a:pPr algn="ctr" eaLnBrk="1" hangingPunct="1"/>
            <a:r>
              <a:rPr lang="ru-RU" sz="3200" smtClean="0">
                <a:solidFill>
                  <a:srgbClr val="2F5597"/>
                </a:solidFill>
                <a:latin typeface="Arial Narrow" pitchFamily="34" charset="0"/>
                <a:cs typeface="Times New Roman" pitchFamily="18" charset="0"/>
              </a:rPr>
              <a:t>Измерение рН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\\ДМИТРИЕВА_МБ\Letters\Рисунки, бумага\Whitenes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339725"/>
            <a:ext cx="518636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" descr="\\ДМИТРИЕВА_МБ\Letters\Рисунки, бумага\Whitenes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3300" y="1682750"/>
            <a:ext cx="5465763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877888" y="5888038"/>
            <a:ext cx="10436225" cy="704850"/>
          </a:xfrm>
          <a:solidFill>
            <a:srgbClr val="FFE699"/>
          </a:solidFill>
        </p:spPr>
        <p:txBody>
          <a:bodyPr/>
          <a:lstStyle/>
          <a:p>
            <a:pPr algn="ctr" eaLnBrk="1" hangingPunct="1"/>
            <a:r>
              <a:rPr lang="ru-RU" sz="3200" smtClean="0">
                <a:solidFill>
                  <a:srgbClr val="2F5597"/>
                </a:solidFill>
                <a:latin typeface="Arial Narrow" pitchFamily="34" charset="0"/>
                <a:cs typeface="Times New Roman" pitchFamily="18" charset="0"/>
              </a:rPr>
              <a:t>Измерение белизны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\\ДМИТРИЕВА_МБ\Letters\Рисунки, бумага\Double folding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0" y="1130300"/>
            <a:ext cx="6237288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877888" y="5888038"/>
            <a:ext cx="10436225" cy="704850"/>
          </a:xfrm>
          <a:solidFill>
            <a:srgbClr val="FFE699"/>
          </a:solidFill>
        </p:spPr>
        <p:txBody>
          <a:bodyPr/>
          <a:lstStyle/>
          <a:p>
            <a:pPr algn="ctr" eaLnBrk="1" hangingPunct="1"/>
            <a:r>
              <a:rPr lang="ru-RU" sz="3200" smtClean="0">
                <a:solidFill>
                  <a:srgbClr val="2F5597"/>
                </a:solidFill>
                <a:latin typeface="Arial Narrow" pitchFamily="34" charset="0"/>
                <a:cs typeface="Times New Roman" pitchFamily="18" charset="0"/>
              </a:rPr>
              <a:t>Измерение сопротивления излому</a:t>
            </a:r>
          </a:p>
        </p:txBody>
      </p:sp>
      <p:pic>
        <p:nvPicPr>
          <p:cNvPr id="20483" name="Picture 5" descr="\\ДМИТРИЕВА_МБ\Letters\Рисунки, бумага\Double folding (1).jpg"/>
          <p:cNvPicPr>
            <a:picLocks noChangeAspect="1" noChangeArrowheads="1"/>
          </p:cNvPicPr>
          <p:nvPr/>
        </p:nvPicPr>
        <p:blipFill>
          <a:blip r:embed="rId3"/>
          <a:srcRect t="6236"/>
          <a:stretch>
            <a:fillRect/>
          </a:stretch>
        </p:blipFill>
        <p:spPr bwMode="auto">
          <a:xfrm>
            <a:off x="7500938" y="1130300"/>
            <a:ext cx="3724275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\\ДМИТРИЕВА_МБ\Letters\Рисунки, бумага\drive-download-20181212T073658Z-001\20181212_1019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125" y="1154113"/>
            <a:ext cx="619125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3" descr="\\ДМИТРИЕВА_МБ\Letters\Рисунки, бумага\drive-download-20181212T073658Z-001\20181212_1023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4125" y="1150938"/>
            <a:ext cx="3508375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>
          <a:xfrm>
            <a:off x="877888" y="5888038"/>
            <a:ext cx="10436225" cy="704850"/>
          </a:xfrm>
          <a:solidFill>
            <a:srgbClr val="FFE699"/>
          </a:solidFill>
        </p:spPr>
        <p:txBody>
          <a:bodyPr/>
          <a:lstStyle/>
          <a:p>
            <a:pPr algn="ctr" eaLnBrk="1" hangingPunct="1"/>
            <a:r>
              <a:rPr lang="ru-RU" sz="3200" smtClean="0">
                <a:solidFill>
                  <a:srgbClr val="2F5597"/>
                </a:solidFill>
                <a:latin typeface="Arial Narrow" pitchFamily="34" charset="0"/>
                <a:cs typeface="Times New Roman" pitchFamily="18" charset="0"/>
              </a:rPr>
              <a:t>Измерение прочности на разрыв при растяжении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\\ДМИТРИЕВА_МБ\Letters\Рисунки, бумага\drive-download-20181212T073658Z-001\20181212_1024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01750"/>
            <a:ext cx="558958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 descr="\\ДМИТРИЕВА_МБ\Letters\Рисунки, бумага\drive-download-20181212T073658Z-001\20181212_102201(0).jpg"/>
          <p:cNvPicPr>
            <a:picLocks noChangeAspect="1" noChangeArrowheads="1"/>
          </p:cNvPicPr>
          <p:nvPr/>
        </p:nvPicPr>
        <p:blipFill>
          <a:blip r:embed="rId3"/>
          <a:srcRect l="8118" t="9396" r="9787" b="12888"/>
          <a:stretch>
            <a:fillRect/>
          </a:stretch>
        </p:blipFill>
        <p:spPr bwMode="auto">
          <a:xfrm>
            <a:off x="5994400" y="1293813"/>
            <a:ext cx="592455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77888" y="5888038"/>
            <a:ext cx="10436225" cy="704850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2F5597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Измерение прочности на разрыв при растяжении</a:t>
            </a:r>
            <a:endParaRPr lang="ru-RU" sz="3200" dirty="0">
              <a:solidFill>
                <a:srgbClr val="2F5597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831B9297-072A-434D-9A5C-2739C5954D60}" vid="{0B637DD8-838B-458C-A6FD-36B18FB15F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</TotalTime>
  <Words>277</Words>
  <Application>Microsoft Office PowerPoint</Application>
  <PresentationFormat>Произвольный</PresentationFormat>
  <Paragraphs>67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Arial</vt:lpstr>
      <vt:lpstr>Calibri Light</vt:lpstr>
      <vt:lpstr>Calibri</vt:lpstr>
      <vt:lpstr>Arial Narrow</vt:lpstr>
      <vt:lpstr>Times New Roman</vt:lpstr>
      <vt:lpstr>Wingdings</vt:lpstr>
      <vt:lpstr>Mangal</vt:lpstr>
      <vt:lpstr>Тема Office</vt:lpstr>
      <vt:lpstr>Слайд 1</vt:lpstr>
      <vt:lpstr>Загрузка документов в камеру для дезинсекциии </vt:lpstr>
      <vt:lpstr>Слайд 3</vt:lpstr>
      <vt:lpstr>Слайд 4</vt:lpstr>
      <vt:lpstr>Измерение рН</vt:lpstr>
      <vt:lpstr>Измерение белизны</vt:lpstr>
      <vt:lpstr>Измерение сопротивления излому</vt:lpstr>
      <vt:lpstr>Измерение прочности на разрыв при растяжении</vt:lpstr>
      <vt:lpstr>Измерение прочности на разрыв при растяжении</vt:lpstr>
      <vt:lpstr>Климатическая камера</vt:lpstr>
      <vt:lpstr>Изменение белизны</vt:lpstr>
      <vt:lpstr>Изменение белизны</vt:lpstr>
      <vt:lpstr>Изменение белизны</vt:lpstr>
      <vt:lpstr>Изменение белизны</vt:lpstr>
      <vt:lpstr>Изменение pH</vt:lpstr>
      <vt:lpstr>Изменение pH</vt:lpstr>
      <vt:lpstr>Изменение pH</vt:lpstr>
      <vt:lpstr>Изменение pH</vt:lpstr>
      <vt:lpstr>Изменение сопротивления излому </vt:lpstr>
      <vt:lpstr>Изменение сопротивления излому </vt:lpstr>
      <vt:lpstr>Изменение сопротивления излому </vt:lpstr>
      <vt:lpstr>Изменение сопротивления излому </vt:lpstr>
      <vt:lpstr>Предел прочности - фильтровальная бумага </vt:lpstr>
      <vt:lpstr>Предел прочности - фильтровальная бумага + Vac</vt:lpstr>
      <vt:lpstr>Предел прочности - фильтровальная бумага + Vac +Age</vt:lpstr>
      <vt:lpstr>Предел прочности при растяжении </vt:lpstr>
      <vt:lpstr>Предел прочности при растяжении </vt:lpstr>
      <vt:lpstr>Предел прочности при растяжении </vt:lpstr>
      <vt:lpstr>Предел прочности при растяжении 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Toshiba</cp:lastModifiedBy>
  <cp:revision>76</cp:revision>
  <dcterms:created xsi:type="dcterms:W3CDTF">2018-11-06T06:26:31Z</dcterms:created>
  <dcterms:modified xsi:type="dcterms:W3CDTF">2018-12-13T06:41:41Z</dcterms:modified>
</cp:coreProperties>
</file>