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68" r:id="rId1"/>
  </p:sldMasterIdLst>
  <p:notesMasterIdLst>
    <p:notesMasterId r:id="rId27"/>
  </p:notesMasterIdLst>
  <p:sldIdLst>
    <p:sldId id="256" r:id="rId2"/>
    <p:sldId id="257" r:id="rId3"/>
    <p:sldId id="264" r:id="rId4"/>
    <p:sldId id="283" r:id="rId5"/>
    <p:sldId id="284" r:id="rId6"/>
    <p:sldId id="285" r:id="rId7"/>
    <p:sldId id="258" r:id="rId8"/>
    <p:sldId id="286" r:id="rId9"/>
    <p:sldId id="287" r:id="rId10"/>
    <p:sldId id="288" r:id="rId11"/>
    <p:sldId id="289" r:id="rId12"/>
    <p:sldId id="290" r:id="rId13"/>
    <p:sldId id="26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99" r:id="rId23"/>
    <p:sldId id="300" r:id="rId24"/>
    <p:sldId id="301" r:id="rId25"/>
    <p:sldId id="302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FDD6C-011F-432A-8452-FD405823E2C6}" type="datetimeFigureOut">
              <a:rPr lang="ru-RU" smtClean="0"/>
              <a:t>07.12.2018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0A447A-0F01-493D-BB68-97AE54194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9155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0A447A-0F01-493D-BB68-97AE54194A33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5421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0A447A-0F01-493D-BB68-97AE54194A33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5421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0A447A-0F01-493D-BB68-97AE54194A33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5421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0A447A-0F01-493D-BB68-97AE54194A33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5421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0A447A-0F01-493D-BB68-97AE54194A33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5421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0A447A-0F01-493D-BB68-97AE54194A33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5421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0A447A-0F01-493D-BB68-97AE54194A33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5421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0A447A-0F01-493D-BB68-97AE54194A33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5421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0A447A-0F01-493D-BB68-97AE54194A33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542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D83D7-7A4E-4284-BB58-8D02D20D944D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007F-E00B-4A72-A588-5E7F672070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179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D83D7-7A4E-4284-BB58-8D02D20D944D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007F-E00B-4A72-A588-5E7F672070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100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D83D7-7A4E-4284-BB58-8D02D20D944D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007F-E00B-4A72-A588-5E7F672070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543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D83D7-7A4E-4284-BB58-8D02D20D944D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007F-E00B-4A72-A588-5E7F672070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462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D83D7-7A4E-4284-BB58-8D02D20D944D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007F-E00B-4A72-A588-5E7F672070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535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D83D7-7A4E-4284-BB58-8D02D20D944D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007F-E00B-4A72-A588-5E7F672070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586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D83D7-7A4E-4284-BB58-8D02D20D944D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007F-E00B-4A72-A588-5E7F672070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835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D83D7-7A4E-4284-BB58-8D02D20D944D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007F-E00B-4A72-A588-5E7F672070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779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D83D7-7A4E-4284-BB58-8D02D20D944D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007F-E00B-4A72-A588-5E7F672070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00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D83D7-7A4E-4284-BB58-8D02D20D944D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007F-E00B-4A72-A588-5E7F672070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240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D83D7-7A4E-4284-BB58-8D02D20D944D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007F-E00B-4A72-A588-5E7F672070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3934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94008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D83D7-7A4E-4284-BB58-8D02D20D944D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6007F-E00B-4A72-A588-5E7F672070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9598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3429000"/>
            <a:ext cx="6858000" cy="990600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Задача разработки данной Концепции: определение долгосрочных целей развития архива и постановка задач на ближайшую перспективу.</a:t>
            </a:r>
          </a:p>
          <a:p>
            <a:r>
              <a:rPr lang="ru-RU" dirty="0"/>
              <a:t>Представленная концепция разработана в соответствии с планом НИР </a:t>
            </a:r>
            <a:r>
              <a:rPr lang="ru-RU" dirty="0" smtClean="0"/>
              <a:t>РГАНДТ </a:t>
            </a:r>
            <a:r>
              <a:rPr lang="ru-RU" dirty="0"/>
              <a:t>на 2018 год, утвержденным Директором РГАНТД 28 декабря 2017.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26163" y="188640"/>
            <a:ext cx="7416823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endParaRPr lang="ru-RU" sz="4000" dirty="0" smtClean="0">
              <a:solidFill>
                <a:prstClr val="black">
                  <a:lumMod val="85000"/>
                  <a:lumOff val="15000"/>
                </a:prstClr>
              </a:solidFill>
              <a:ea typeface="+mj-ea"/>
              <a:cs typeface="+mj-cs"/>
            </a:endParaRPr>
          </a:p>
          <a:p>
            <a:pPr lvl="0">
              <a:spcBef>
                <a:spcPct val="0"/>
              </a:spcBef>
            </a:pPr>
            <a:r>
              <a:rPr lang="ru-RU" sz="4000" dirty="0" smtClean="0">
                <a:solidFill>
                  <a:prstClr val="black">
                    <a:lumMod val="85000"/>
                    <a:lumOff val="15000"/>
                  </a:prstClr>
                </a:solidFill>
                <a:ea typeface="+mj-ea"/>
                <a:cs typeface="+mj-cs"/>
              </a:rPr>
              <a:t>Концепция </a:t>
            </a:r>
            <a:r>
              <a:rPr lang="ru-RU" sz="4000" dirty="0">
                <a:solidFill>
                  <a:prstClr val="black">
                    <a:lumMod val="85000"/>
                    <a:lumOff val="15000"/>
                  </a:prstClr>
                </a:solidFill>
                <a:ea typeface="+mj-ea"/>
                <a:cs typeface="+mj-cs"/>
              </a:rPr>
              <a:t>развития Российского государственного архива научно-технической документации на 2019-2023 гг.</a:t>
            </a:r>
          </a:p>
        </p:txBody>
      </p:sp>
    </p:spTree>
    <p:extLst>
      <p:ext uri="{BB962C8B-B14F-4D97-AF65-F5344CB8AC3E}">
        <p14:creationId xmlns:p14="http://schemas.microsoft.com/office/powerpoint/2010/main" val="159833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55576" y="332656"/>
            <a:ext cx="7560840" cy="864096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</a:rPr>
              <a:t>Целевые группы РГАНТД, </a:t>
            </a:r>
            <a:r>
              <a:rPr lang="ru-RU" sz="2800" dirty="0" smtClean="0">
                <a:latin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</a:rPr>
              <a:t>на которые </a:t>
            </a:r>
            <a:r>
              <a:rPr lang="ru-RU" sz="2800" dirty="0">
                <a:latin typeface="Times New Roman" panose="02020603050405020304" pitchFamily="18" charset="0"/>
              </a:rPr>
              <a:t>ориентирована концепция: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9850595"/>
              </p:ext>
            </p:extLst>
          </p:nvPr>
        </p:nvGraphicFramePr>
        <p:xfrm>
          <a:off x="755650" y="1196753"/>
          <a:ext cx="8208838" cy="4539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238"/>
                <a:gridCol w="5400600"/>
              </a:tblGrid>
              <a:tr h="454441">
                <a:tc>
                  <a:txBody>
                    <a:bodyPr/>
                    <a:lstStyle/>
                    <a:p>
                      <a:pPr marL="457200" indent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Группы пользователей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Направления взаимодействия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446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Федеральные, государственные и муниципальные архивы.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Ведение научно-исследовательских и методических работ </a:t>
                      </a:r>
                      <a:r>
                        <a:rPr lang="ru-RU" sz="1200" u="sng" dirty="0">
                          <a:solidFill>
                            <a:srgbClr val="00808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Проведение совместных мероприятий, совместная публикация архивных документов.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Проведение работ в интересах РГАНТД и архивной отрасли в области: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создания, информационной и технической поддержки сайта Федерального архивного агентства, федеральных архивов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создания информационных ресурсов и баз данных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проектирования, ведения и технической поддержки отраслевых учетных информационных систем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обеспечения сохранности документов на различных носителях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создания страхового фонда архивных документов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создания фонда пользования на плёночных и электронных носителях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реставрации архивных документов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переплёта архивных документов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упаковки архивных документов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76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55576" y="332656"/>
            <a:ext cx="7560840" cy="864096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</a:rPr>
              <a:t>Целевые </a:t>
            </a:r>
            <a:r>
              <a:rPr lang="ru-RU" sz="2800" dirty="0">
                <a:latin typeface="Times New Roman" panose="02020603050405020304" pitchFamily="18" charset="0"/>
              </a:rPr>
              <a:t>группы РГАНТД, </a:t>
            </a:r>
            <a:r>
              <a:rPr lang="ru-RU" sz="2800" dirty="0" smtClean="0">
                <a:latin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</a:rPr>
              <a:t>на которые </a:t>
            </a:r>
            <a:r>
              <a:rPr lang="ru-RU" sz="2800" dirty="0">
                <a:latin typeface="Times New Roman" panose="02020603050405020304" pitchFamily="18" charset="0"/>
              </a:rPr>
              <a:t>ориентирована концепция: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2151574"/>
              </p:ext>
            </p:extLst>
          </p:nvPr>
        </p:nvGraphicFramePr>
        <p:xfrm>
          <a:off x="755650" y="1196753"/>
          <a:ext cx="7543800" cy="3991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1900"/>
                <a:gridCol w="3771900"/>
              </a:tblGrid>
              <a:tr h="454441">
                <a:tc>
                  <a:txBody>
                    <a:bodyPr/>
                    <a:lstStyle/>
                    <a:p>
                      <a:pPr marL="457200" indent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Группы пользователей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Направления взаимодействия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4464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Федеральное архивное агентство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Выполнение РГАНТД задач, закрепленных в его уставе, Плана мероприятий ("дорожной карты") «Изменения в отраслях социальной сферы, направленные на повышение эффективности архивного дела», Планов работы РГАНТД, утверждаемых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Росархивом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Выполнение текущих заданий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Росархива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Выполнение экспертных функций в соответствии с Уставом.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Способствование решению стратегических задач в сфере сохранения и использования архивных документов по истории науки и техники в Российской Федерации.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585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55576" y="332656"/>
            <a:ext cx="7560840" cy="864096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</a:rPr>
              <a:t>Целевые группы РГАНТД, </a:t>
            </a:r>
            <a:r>
              <a:rPr lang="ru-RU" sz="2800" dirty="0" smtClean="0">
                <a:latin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</a:rPr>
              <a:t>на которые </a:t>
            </a:r>
            <a:r>
              <a:rPr lang="ru-RU" sz="2800" dirty="0">
                <a:latin typeface="Times New Roman" panose="02020603050405020304" pitchFamily="18" charset="0"/>
              </a:rPr>
              <a:t>ориентирована концепция: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6639106"/>
              </p:ext>
            </p:extLst>
          </p:nvPr>
        </p:nvGraphicFramePr>
        <p:xfrm>
          <a:off x="755650" y="1196753"/>
          <a:ext cx="7543800" cy="4814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1900"/>
                <a:gridCol w="3771900"/>
              </a:tblGrid>
              <a:tr h="454441">
                <a:tc>
                  <a:txBody>
                    <a:bodyPr/>
                    <a:lstStyle/>
                    <a:p>
                      <a:pPr marL="457200" indent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Группы пользователей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Направления взаимодействия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4464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Организации – партнеры РГАНТД: Российское общество историков-архивистов, Федерация космонавтики, РГГУ и т.д.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Совместное участи в подготовке кадров для архивной отрасли.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Ведение научно-исследовательских и методических работ </a:t>
                      </a:r>
                      <a:r>
                        <a:rPr lang="ru-RU" sz="1200" u="sng" dirty="0">
                          <a:solidFill>
                            <a:srgbClr val="00808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Проведение совместных мероприятий, совместная публикация архивных документов.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Предоставление платных услуг в соответствии с Уставом РГАНТД и Прейскурантом.</a:t>
                      </a:r>
                      <a:r>
                        <a:rPr lang="ru-RU" sz="1200" u="sng" dirty="0">
                          <a:solidFill>
                            <a:srgbClr val="00808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Информирование об оказываемых услугах через сайт РГАНТД.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Выполнение экспертных функций в соответствии с Уставом.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Способствование решению стратегических задач в сфере сохранения и использования архивных документов по истории науки и техники в Российской Федерации.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988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55576" y="620688"/>
            <a:ext cx="7560840" cy="864096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Преимущества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755576" y="1772816"/>
            <a:ext cx="7543800" cy="4390256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1.	РГАНТД накопил огромный опыт комплектования, хранения и использования </a:t>
            </a:r>
            <a:r>
              <a:rPr lang="ru-RU" dirty="0" err="1"/>
              <a:t>поливидового</a:t>
            </a:r>
            <a:r>
              <a:rPr lang="ru-RU" dirty="0"/>
              <a:t> комплекса архивных документов, прежде всего научно-технических.</a:t>
            </a:r>
          </a:p>
          <a:p>
            <a:r>
              <a:rPr lang="ru-RU" dirty="0"/>
              <a:t>2.	Архив является одним из немногих архивных учреждений в России, имеющим опыт системной научно-исследовательской и методической работы в области обеспечения сохранности документов на различных носителях, включая электронные.</a:t>
            </a:r>
          </a:p>
          <a:p>
            <a:r>
              <a:rPr lang="ru-RU" dirty="0"/>
              <a:t>3.	РГАНТД осуществляет роль отраслевого центра в рамках деятельности подразделений: ЛМРД, МИКП, СИЦ. Это обеспечивает консолидации кадрового и ресурсного потенциала в Архиве. Дает масштабное видение задач. Также это стартовая площадка для реализации новых отраслевых проектов. возможности для развития.</a:t>
            </a:r>
          </a:p>
        </p:txBody>
      </p:sp>
    </p:spTree>
    <p:extLst>
      <p:ext uri="{BB962C8B-B14F-4D97-AF65-F5344CB8AC3E}">
        <p14:creationId xmlns:p14="http://schemas.microsoft.com/office/powerpoint/2010/main" val="325020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55576" y="620688"/>
            <a:ext cx="7560840" cy="864096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Проблемы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755576" y="1772816"/>
            <a:ext cx="7543800" cy="4390256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1.	</a:t>
            </a:r>
            <a:r>
              <a:rPr lang="ru-RU" dirty="0" smtClean="0"/>
              <a:t>Основной </a:t>
            </a:r>
            <a:r>
              <a:rPr lang="ru-RU" dirty="0"/>
              <a:t>объект деятельности архива – научно-техническая документация – рассматривается в настоящее время, прежде всего, как продукт, имеющий стоимостную оценку, в рамках законодательства Российской Федерации в области интеллектуальной собственности, что  оказывает существенное влияние на возможности архива в сфере пополнения документальных фондов и использования архивных документов, усложняет работы по комплектованию и использованию данной документации, а в ряде случаев, делает выполнение этих работ невозможным.</a:t>
            </a:r>
          </a:p>
          <a:p>
            <a:r>
              <a:rPr lang="ru-RU" dirty="0"/>
              <a:t>2.	Массовая приватизация организаций-источников комплектования РГАНТД : РГАНТД имеет ограниченный объем инструментов для  организации  взаимодействия с ними. </a:t>
            </a:r>
          </a:p>
          <a:p>
            <a:r>
              <a:rPr lang="ru-RU" dirty="0"/>
              <a:t>3.	Активный процесс ликвидации организаций-источников комплектования, приводит к появлению брошенных комплексов научно-технической документации, требующих упорядочения , зачастую в условиях отсутствия необходимых средств в бюджете организации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805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55576" y="620688"/>
            <a:ext cx="7560840" cy="864096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Проблемы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755576" y="1772816"/>
            <a:ext cx="7543800" cy="439025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/>
              <a:t>1.	 Переход организаций-источников комплектования на электронное документирование научно-технической деятельности  ставит перед Архивом ряд серьезных задач в области методического обеспечения процессов комплектования, хранения и использования, технического оснащения архива.</a:t>
            </a:r>
          </a:p>
          <a:p>
            <a:pPr lvl="0"/>
            <a:r>
              <a:rPr lang="ru-RU" dirty="0" smtClean="0"/>
              <a:t>2.      Архивохранилища </a:t>
            </a:r>
            <a:r>
              <a:rPr lang="ru-RU" dirty="0"/>
              <a:t>РГАНТД рассчитаны на прием 0,7 млн. документов. К концу 2017 г. в архивохранилищах находилось более 675 тыс. единиц хранения документов. Это означает, что на настоящий момент загруженность специализированных архивохранилищ составляет 100%.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4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55576" y="620688"/>
            <a:ext cx="7560840" cy="864096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Проблемы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755576" y="1772816"/>
            <a:ext cx="7543800" cy="4390256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 </a:t>
            </a:r>
            <a:r>
              <a:rPr lang="ru-RU" dirty="0"/>
              <a:t>6.	Серьезной проблемой, решение которой необходимо для сохранения архива в качестве научно-методического центра, является кадровое </a:t>
            </a:r>
            <a:r>
              <a:rPr lang="ru-RU" dirty="0" err="1"/>
              <a:t>обеспечние</a:t>
            </a:r>
            <a:r>
              <a:rPr lang="ru-RU" dirty="0"/>
              <a:t> деятельности. В настоящее время большая часть специалистов отделов, работающих в сфере комплектования, хранения и использования не имеют базового архивного образования. Необходимы не только новые инструменты для стимулирования молодых кадров и осуществление профессиональной переподготовки, но и привлечение специалистов с профильным образованием.</a:t>
            </a:r>
          </a:p>
          <a:p>
            <a:pPr lvl="0"/>
            <a:r>
              <a:rPr lang="ru-RU" dirty="0"/>
              <a:t>7.	Несмотря на то, что здания архива имеют не очень длительный срок эксплуатации, существует целый ряд технических проблем решение которых необходимо даже для текущего продолжения работы архива. Среди них: оформление собственности на землю и здание, замена системы пожаротушение, приспособление помещений под архивохранилища и т.д.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796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55576" y="620688"/>
            <a:ext cx="7560840" cy="864096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Проблемы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755576" y="1772816"/>
            <a:ext cx="7543800" cy="4390256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 8</a:t>
            </a:r>
            <a:r>
              <a:rPr lang="ru-RU" dirty="0"/>
              <a:t>.	В настоящее время РГАНТД имеет организационно-правовую форму в виде казенного учреждения. Указанный статус не позволяет привлекать на регулярной основе средства на проведение научно-исследовательских работ. В связи с этим развитие РГАНТД в качестве научного центра может осуществляться исключительно на бюджетные средства, что обуславливает неполную реализацию научного потенциала Архива.</a:t>
            </a:r>
          </a:p>
          <a:p>
            <a:pPr lvl="0"/>
            <a:r>
              <a:rPr lang="ru-RU" dirty="0"/>
              <a:t>9.	Статус казенного учреждения не позволяет мотивировать сотрудников Архива на расширение платных услуг, т.к. выплата премий участникам работ и закупка расходных материалов осуществляется из текущих средств, а возврат привлеченных средств происходит в конце года в непрогнозируемом объеме. Поэтому в Концепцию не заложен план развития платных услуг и привлечения внебюджетных средств.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121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55576" y="620688"/>
            <a:ext cx="7560840" cy="864096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Организация </a:t>
            </a:r>
            <a:r>
              <a:rPr lang="ru-RU" dirty="0" smtClean="0">
                <a:latin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</a:rPr>
              <a:t>деятельности </a:t>
            </a:r>
            <a:r>
              <a:rPr lang="ru-RU" dirty="0">
                <a:latin typeface="Times New Roman" panose="02020603050405020304" pitchFamily="18" charset="0"/>
              </a:rPr>
              <a:t>архива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755576" y="1772816"/>
            <a:ext cx="7543800" cy="439025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/>
              <a:t>Структурная оптимизация  деятельности подразделений РГАНТД в соответствии с решаемыми задачами;</a:t>
            </a:r>
          </a:p>
          <a:p>
            <a:pPr lvl="0"/>
            <a:r>
              <a:rPr lang="ru-RU" dirty="0"/>
              <a:t>Совершенствование планирования работы Архива</a:t>
            </a:r>
          </a:p>
          <a:p>
            <a:pPr lvl="0"/>
            <a:r>
              <a:rPr lang="ru-RU" dirty="0"/>
              <a:t>Внедрение системы КАИСА архив</a:t>
            </a:r>
          </a:p>
          <a:p>
            <a:pPr lvl="0"/>
            <a:r>
              <a:rPr lang="ru-RU" dirty="0"/>
              <a:t>Внедрение системы электронного документооборота;</a:t>
            </a:r>
          </a:p>
          <a:p>
            <a:pPr lvl="0"/>
            <a:r>
              <a:rPr lang="ru-RU" dirty="0"/>
              <a:t>Включение СИЦ в систему межведомственного электронного взаимодействия.</a:t>
            </a:r>
          </a:p>
          <a:p>
            <a:pPr lvl="0"/>
            <a:r>
              <a:rPr lang="ru-RU" dirty="0"/>
              <a:t>Создание нового сайта РГАНТД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016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55576" y="620688"/>
            <a:ext cx="7560840" cy="864096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В области кадровой политики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755576" y="1772816"/>
            <a:ext cx="7543800" cy="4390256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Повышение квалификации </a:t>
            </a:r>
          </a:p>
          <a:p>
            <a:pPr lvl="0"/>
            <a:r>
              <a:rPr lang="ru-RU" dirty="0"/>
              <a:t>Переподготовка сотрудников</a:t>
            </a:r>
          </a:p>
          <a:p>
            <a:pPr lvl="0"/>
            <a:r>
              <a:rPr lang="ru-RU" dirty="0"/>
              <a:t>Внедрение профессиональных стандартов</a:t>
            </a:r>
          </a:p>
          <a:p>
            <a:pPr lvl="0"/>
            <a:r>
              <a:rPr lang="ru-RU" dirty="0"/>
              <a:t>Работа с молодыми специалистами </a:t>
            </a:r>
          </a:p>
          <a:p>
            <a:pPr lvl="0"/>
            <a:r>
              <a:rPr lang="ru-RU" dirty="0"/>
              <a:t>Развитие системы нематериального поощрения</a:t>
            </a:r>
          </a:p>
          <a:p>
            <a:pPr lvl="0"/>
            <a:r>
              <a:rPr lang="ru-RU" dirty="0"/>
              <a:t>Обеспечение преемственности поколений</a:t>
            </a:r>
          </a:p>
          <a:p>
            <a:pPr lvl="0"/>
            <a:r>
              <a:rPr lang="ru-RU" dirty="0"/>
              <a:t>Совершенствование системы материального стимулирования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764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55576" y="620688"/>
            <a:ext cx="7560840" cy="864096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Миссия РГАНТД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755576" y="1772816"/>
            <a:ext cx="7543800" cy="4390256"/>
          </a:xfrm>
        </p:spPr>
        <p:txBody>
          <a:bodyPr>
            <a:normAutofit/>
          </a:bodyPr>
          <a:lstStyle/>
          <a:p>
            <a:r>
              <a:rPr lang="ru-RU" dirty="0"/>
              <a:t>Служение обществу на основе сохранения исторических традиций и использования новейших практик и технологий</a:t>
            </a:r>
          </a:p>
          <a:p>
            <a:r>
              <a:rPr lang="ru-RU" dirty="0"/>
              <a:t>Сохранение и пополнение Архивного фонда РФ документами по истории науки и техники  для граждан и государства с использованием высокопрофессиональных кадров, современных технологий, сохраняя традиции и внедряя инновации для всей отрасли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725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55576" y="620688"/>
            <a:ext cx="7560840" cy="864096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</a:rPr>
              <a:t>В области </a:t>
            </a:r>
            <a:r>
              <a:rPr lang="ru-RU" sz="2800" dirty="0" smtClean="0">
                <a:latin typeface="Times New Roman" panose="02020603050405020304" pitchFamily="18" charset="0"/>
              </a:rPr>
              <a:t>материально-</a:t>
            </a:r>
            <a:br>
              <a:rPr lang="ru-RU" sz="2800" dirty="0" smtClean="0">
                <a:latin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</a:rPr>
              <a:t>технического </a:t>
            </a:r>
            <a:r>
              <a:rPr lang="ru-RU" sz="2800" dirty="0">
                <a:latin typeface="Times New Roman" panose="02020603050405020304" pitchFamily="18" charset="0"/>
              </a:rPr>
              <a:t>обеспечения деятельности архива и его сотрудников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755576" y="1772816"/>
            <a:ext cx="7543800" cy="439025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/>
              <a:t>Замена выработавшей ресурс системы пожаротушения Блока А</a:t>
            </a:r>
          </a:p>
          <a:p>
            <a:pPr lvl="0"/>
            <a:r>
              <a:rPr lang="ru-RU" dirty="0"/>
              <a:t>100% обеспечение здания и прилегающей территории системой видеонаблюдения</a:t>
            </a:r>
          </a:p>
          <a:p>
            <a:pPr lvl="0"/>
            <a:r>
              <a:rPr lang="ru-RU" dirty="0"/>
              <a:t>Ремонт крыши Блока А, для ликвидации условий образования конденсата в хранилищах 5-го этажа</a:t>
            </a:r>
          </a:p>
          <a:p>
            <a:pPr lvl="0"/>
            <a:r>
              <a:rPr lang="ru-RU" dirty="0"/>
              <a:t>Приспособление помещений в Блоке Б под архивохранилища</a:t>
            </a:r>
          </a:p>
          <a:p>
            <a:pPr lvl="0"/>
            <a:r>
              <a:rPr lang="ru-RU" dirty="0"/>
              <a:t>Надстройка Блока А</a:t>
            </a:r>
          </a:p>
          <a:p>
            <a:pPr lvl="0"/>
            <a:r>
              <a:rPr lang="ru-RU" dirty="0"/>
              <a:t>Замена окон в помещениях архива на пластиковые</a:t>
            </a:r>
          </a:p>
          <a:p>
            <a:pPr lvl="0"/>
            <a:r>
              <a:rPr lang="ru-RU" dirty="0"/>
              <a:t>Замена батарей отопления</a:t>
            </a:r>
          </a:p>
          <a:p>
            <a:pPr lvl="0"/>
            <a:r>
              <a:rPr lang="ru-RU" dirty="0"/>
              <a:t>Ремонт помещений архива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454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55576" y="620688"/>
            <a:ext cx="7560840" cy="864096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</a:rPr>
              <a:t>Комплектование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755576" y="1772816"/>
            <a:ext cx="7543800" cy="4390256"/>
          </a:xfrm>
        </p:spPr>
        <p:txBody>
          <a:bodyPr>
            <a:normAutofit fontScale="92500"/>
          </a:bodyPr>
          <a:lstStyle/>
          <a:p>
            <a:pPr lvl="0"/>
            <a:r>
              <a:rPr lang="ru-RU" dirty="0"/>
              <a:t>Усиление организационно-методической работы с организациями-источниками комплектования</a:t>
            </a:r>
          </a:p>
          <a:p>
            <a:pPr lvl="0"/>
            <a:r>
              <a:rPr lang="ru-RU" dirty="0"/>
              <a:t>Расширение списка источников комплектования</a:t>
            </a:r>
          </a:p>
          <a:p>
            <a:pPr lvl="0"/>
            <a:r>
              <a:rPr lang="ru-RU" dirty="0"/>
              <a:t>Увеличение поступления документов на хранение от физических лиц </a:t>
            </a:r>
          </a:p>
          <a:p>
            <a:pPr lvl="0"/>
            <a:r>
              <a:rPr lang="ru-RU" dirty="0"/>
              <a:t>Развитие инициативного документирования</a:t>
            </a:r>
          </a:p>
          <a:p>
            <a:pPr lvl="0"/>
            <a:r>
              <a:rPr lang="ru-RU" dirty="0"/>
              <a:t>Использование информационных технологий</a:t>
            </a:r>
          </a:p>
          <a:p>
            <a:pPr lvl="0"/>
            <a:r>
              <a:rPr lang="ru-RU" dirty="0"/>
              <a:t>Развитие методического обеспечения</a:t>
            </a:r>
          </a:p>
          <a:p>
            <a:pPr lvl="0"/>
            <a:r>
              <a:rPr lang="ru-RU" dirty="0"/>
              <a:t>Материальное обеспечение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526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55576" y="620688"/>
            <a:ext cx="7560840" cy="864096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</a:rPr>
              <a:t>Обеспечение сохранности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755576" y="1772816"/>
            <a:ext cx="7543800" cy="439025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/>
              <a:t>Обеспечение сохранности архивных документов </a:t>
            </a:r>
          </a:p>
          <a:p>
            <a:pPr lvl="0"/>
            <a:r>
              <a:rPr lang="ru-RU" dirty="0"/>
              <a:t>Учет архивных документов</a:t>
            </a:r>
          </a:p>
          <a:p>
            <a:pPr lvl="0"/>
            <a:r>
              <a:rPr lang="ru-RU" dirty="0"/>
              <a:t>Методическая работа</a:t>
            </a:r>
          </a:p>
          <a:p>
            <a:pPr lvl="0"/>
            <a:r>
              <a:rPr lang="ru-RU" dirty="0"/>
              <a:t>Внедрение информационных технологий</a:t>
            </a:r>
          </a:p>
          <a:p>
            <a:pPr lvl="0"/>
            <a:r>
              <a:rPr lang="ru-RU" dirty="0"/>
              <a:t>Интенсификация процесса </a:t>
            </a:r>
            <a:r>
              <a:rPr lang="ru-RU" dirty="0" err="1"/>
              <a:t>оцифрования</a:t>
            </a:r>
            <a:r>
              <a:rPr lang="ru-RU" dirty="0"/>
              <a:t> архивных документов</a:t>
            </a:r>
          </a:p>
          <a:p>
            <a:pPr lvl="0"/>
            <a:r>
              <a:rPr lang="ru-RU" dirty="0"/>
              <a:t>Создание страхового фонда архивных документов Российской Федерации</a:t>
            </a:r>
          </a:p>
          <a:p>
            <a:pPr lvl="0"/>
            <a:r>
              <a:rPr lang="ru-RU" dirty="0"/>
              <a:t>Создание фонда пользования архивных документов </a:t>
            </a:r>
          </a:p>
          <a:p>
            <a:pPr lvl="0"/>
            <a:r>
              <a:rPr lang="ru-RU" dirty="0"/>
              <a:t>Реставрация архивных документов</a:t>
            </a:r>
          </a:p>
          <a:p>
            <a:pPr lvl="0"/>
            <a:r>
              <a:rPr lang="ru-RU" dirty="0"/>
              <a:t>Проведение работ по переплету и картонажным работам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997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55576" y="620688"/>
            <a:ext cx="7560840" cy="864096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</a:rPr>
              <a:t>Научно-справочный аппарат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755576" y="1772816"/>
            <a:ext cx="7543800" cy="4390256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Автоматизация справочно-поисковых средств</a:t>
            </a:r>
          </a:p>
          <a:p>
            <a:pPr lvl="0"/>
            <a:r>
              <a:rPr lang="ru-RU" dirty="0"/>
              <a:t>Контроль за соблюдение законодательства Российской Федерации в области авторских прав и интеллектуальной собственности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246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55576" y="620688"/>
            <a:ext cx="7560840" cy="864096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</a:rPr>
              <a:t>Использование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755576" y="1772816"/>
            <a:ext cx="7543800" cy="4390256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/>
              <a:t>Обеспечение социальных прав граждан</a:t>
            </a:r>
          </a:p>
          <a:p>
            <a:pPr lvl="0"/>
            <a:r>
              <a:rPr lang="ru-RU" dirty="0"/>
              <a:t>Организация использования архивных документов</a:t>
            </a:r>
          </a:p>
          <a:p>
            <a:pPr lvl="0"/>
            <a:r>
              <a:rPr lang="ru-RU" dirty="0"/>
              <a:t>Обновление и ремонт оборудования</a:t>
            </a:r>
          </a:p>
          <a:p>
            <a:pPr lvl="0"/>
            <a:r>
              <a:rPr lang="ru-RU" dirty="0"/>
              <a:t>Развитие партнерских отношения в области популяризации истории науки и техники</a:t>
            </a:r>
          </a:p>
          <a:p>
            <a:pPr lvl="0"/>
            <a:r>
              <a:rPr lang="ru-RU" dirty="0"/>
              <a:t>Проведения мероприятий по празднованию 45-летия НИЦТД</a:t>
            </a:r>
          </a:p>
          <a:p>
            <a:pPr lvl="0"/>
            <a:r>
              <a:rPr lang="ru-RU" dirty="0"/>
              <a:t>Подготовка мероприятий по празднованию 50-летия НИЦТД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744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55576" y="620688"/>
            <a:ext cx="7560840" cy="864096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</a:rPr>
              <a:t>Научная работа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755576" y="1772816"/>
            <a:ext cx="7543800" cy="4390256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Развитие РГАНТД как научного центра архивной отрасли</a:t>
            </a:r>
          </a:p>
          <a:p>
            <a:pPr lvl="0"/>
            <a:r>
              <a:rPr lang="ru-RU" dirty="0"/>
              <a:t>Развитие сотрудничества с учебными заведениями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159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55576" y="620688"/>
            <a:ext cx="7560840" cy="864096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Ценности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755576" y="1772816"/>
            <a:ext cx="7543800" cy="4390256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Профессионализм</a:t>
            </a:r>
          </a:p>
          <a:p>
            <a:r>
              <a:rPr lang="ru-RU" dirty="0"/>
              <a:t>Основа – в традиции, развитие – в инновации</a:t>
            </a:r>
          </a:p>
          <a:p>
            <a:r>
              <a:rPr lang="ru-RU" dirty="0"/>
              <a:t>Стремление к новому</a:t>
            </a:r>
          </a:p>
          <a:p>
            <a:r>
              <a:rPr lang="ru-RU" dirty="0"/>
              <a:t>Увлеченность</a:t>
            </a:r>
          </a:p>
          <a:p>
            <a:r>
              <a:rPr lang="ru-RU" dirty="0"/>
              <a:t>Коллективизм (командный дух)</a:t>
            </a:r>
          </a:p>
          <a:p>
            <a:r>
              <a:rPr lang="ru-RU" dirty="0"/>
              <a:t>Ответственность</a:t>
            </a:r>
          </a:p>
          <a:p>
            <a:r>
              <a:rPr lang="ru-RU" dirty="0"/>
              <a:t>Искать возможности для роста</a:t>
            </a:r>
          </a:p>
          <a:p>
            <a:r>
              <a:rPr lang="ru-RU" dirty="0"/>
              <a:t>Создавать следующее поколение</a:t>
            </a:r>
          </a:p>
          <a:p>
            <a:r>
              <a:rPr lang="ru-RU" dirty="0"/>
              <a:t>Относиться друг к другу с уважением</a:t>
            </a:r>
          </a:p>
          <a:p>
            <a:r>
              <a:rPr lang="ru-RU" dirty="0"/>
              <a:t>Быть интегрированным в профессиональное сообщество</a:t>
            </a:r>
          </a:p>
          <a:p>
            <a:r>
              <a:rPr lang="ru-RU" dirty="0"/>
              <a:t>/быть открытым для общения с коллегами (и гражданами</a:t>
            </a:r>
            <a:r>
              <a:rPr lang="ru-RU" dirty="0" smtClean="0"/>
              <a:t>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030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55576" y="620688"/>
            <a:ext cx="7560840" cy="864096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Цели РГАНТД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755576" y="1772816"/>
            <a:ext cx="7543800" cy="439025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Сохранение </a:t>
            </a:r>
            <a:r>
              <a:rPr lang="ru-RU" dirty="0"/>
              <a:t>архивных документов по истории науки и техники России.</a:t>
            </a:r>
          </a:p>
          <a:p>
            <a:r>
              <a:rPr lang="ru-RU" dirty="0" smtClean="0"/>
              <a:t>Популяризация </a:t>
            </a:r>
            <a:r>
              <a:rPr lang="ru-RU" dirty="0"/>
              <a:t>научно-технического наследия России с целью подтверждения высокого статуса отечественной научной и технической мысли.</a:t>
            </a:r>
          </a:p>
          <a:p>
            <a:r>
              <a:rPr lang="ru-RU" dirty="0" smtClean="0"/>
              <a:t>Обеспечение </a:t>
            </a:r>
            <a:r>
              <a:rPr lang="ru-RU" dirty="0"/>
              <a:t>интеллектуальных и авторских прав граждан и организаций.</a:t>
            </a:r>
          </a:p>
          <a:p>
            <a:r>
              <a:rPr lang="ru-RU" dirty="0" smtClean="0"/>
              <a:t>Обеспечение </a:t>
            </a:r>
            <a:r>
              <a:rPr lang="ru-RU" dirty="0"/>
              <a:t>социальных прав граждан.</a:t>
            </a:r>
          </a:p>
          <a:p>
            <a:r>
              <a:rPr lang="ru-RU" dirty="0" smtClean="0"/>
              <a:t>Выполнение </a:t>
            </a:r>
            <a:r>
              <a:rPr lang="ru-RU" dirty="0"/>
              <a:t>научных исследований и практических разработок в области архивоведения научно-технических и электронных документов, микрофильмирования, обеспечения сохранности и реставрации документов на различных </a:t>
            </a:r>
            <a:r>
              <a:rPr lang="ru-RU" dirty="0" smtClean="0"/>
              <a:t>носителях.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263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55576" y="620688"/>
            <a:ext cx="7560840" cy="864096"/>
          </a:xfrm>
        </p:spPr>
        <p:txBody>
          <a:bodyPr>
            <a:noAutofit/>
          </a:bodyPr>
          <a:lstStyle/>
          <a:p>
            <a:r>
              <a:rPr lang="ru-RU" sz="4000" dirty="0">
                <a:latin typeface="Times New Roman" panose="02020603050405020304" pitchFamily="18" charset="0"/>
              </a:rPr>
              <a:t>Декларируемые цели долговременного развития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755576" y="1772816"/>
            <a:ext cx="7543800" cy="4390256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1.	Повышение эффективности работ в области комплектования, хранения и использования документов Архивного фонда Российской Федерации. </a:t>
            </a:r>
          </a:p>
          <a:p>
            <a:r>
              <a:rPr lang="ru-RU" dirty="0"/>
              <a:t>2.	Развитие кадрового потенциала РГАНТД для обеспечения реализации целей Концепции.</a:t>
            </a:r>
          </a:p>
          <a:p>
            <a:r>
              <a:rPr lang="ru-RU" dirty="0"/>
              <a:t>3.	Развитие РГАНТД в качестве отраслевого Центра компетенций отрасли в сферах:</a:t>
            </a:r>
          </a:p>
          <a:p>
            <a:r>
              <a:rPr lang="ru-RU" dirty="0"/>
              <a:t>3.1	Теория, методика и практика архивоведения научно-технической документации.</a:t>
            </a:r>
          </a:p>
          <a:p>
            <a:r>
              <a:rPr lang="ru-RU" dirty="0"/>
              <a:t>3.2	Теория, методика и практика архивоведения электронных документов.</a:t>
            </a:r>
          </a:p>
          <a:p>
            <a:r>
              <a:rPr lang="ru-RU" dirty="0"/>
              <a:t>3.3	Обеспечение сохранности документов на различных носителях.</a:t>
            </a:r>
          </a:p>
          <a:p>
            <a:r>
              <a:rPr lang="ru-RU" dirty="0"/>
              <a:t>3.4	Создание страхового фонда архивных документов Российской Федерации</a:t>
            </a:r>
          </a:p>
          <a:p>
            <a:r>
              <a:rPr lang="ru-RU" dirty="0"/>
              <a:t>3.5	Реставрация архивных </a:t>
            </a:r>
            <a:r>
              <a:rPr lang="ru-RU" dirty="0" smtClean="0"/>
              <a:t>документов.4</a:t>
            </a:r>
            <a:r>
              <a:rPr lang="ru-RU" dirty="0"/>
              <a:t>.	</a:t>
            </a:r>
          </a:p>
        </p:txBody>
      </p:sp>
    </p:spTree>
    <p:extLst>
      <p:ext uri="{BB962C8B-B14F-4D97-AF65-F5344CB8AC3E}">
        <p14:creationId xmlns:p14="http://schemas.microsoft.com/office/powerpoint/2010/main" val="228726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55576" y="620688"/>
            <a:ext cx="7560840" cy="864096"/>
          </a:xfrm>
        </p:spPr>
        <p:txBody>
          <a:bodyPr>
            <a:noAutofit/>
          </a:bodyPr>
          <a:lstStyle/>
          <a:p>
            <a:r>
              <a:rPr lang="ru-RU" sz="4000" dirty="0">
                <a:latin typeface="Times New Roman" panose="02020603050405020304" pitchFamily="18" charset="0"/>
              </a:rPr>
              <a:t>Декларируемые цели долговременного развития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755576" y="1772816"/>
            <a:ext cx="7543800" cy="439025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4. Обеспечение </a:t>
            </a:r>
            <a:r>
              <a:rPr lang="ru-RU" dirty="0"/>
              <a:t>сохранения документов по истории науки и техники XXI в.</a:t>
            </a:r>
          </a:p>
          <a:p>
            <a:r>
              <a:rPr lang="ru-RU" dirty="0" smtClean="0"/>
              <a:t>4.1</a:t>
            </a:r>
            <a:r>
              <a:rPr lang="ru-RU" dirty="0"/>
              <a:t>	 Интеграция РГАНТД в государственные автоматизированные ресурсы научно-технической информации.</a:t>
            </a:r>
          </a:p>
          <a:p>
            <a:r>
              <a:rPr lang="ru-RU" dirty="0"/>
              <a:t>4.2	Обеспечение  приема электронных научно-технических документов по защищенным каналам связи.</a:t>
            </a:r>
          </a:p>
          <a:p>
            <a:r>
              <a:rPr lang="ru-RU" dirty="0"/>
              <a:t>4.3	Прием электронных научно-технических документов на стадии их создания (утверждения, согласования от государственных органов регистрации и согласования НИР, ОКР и проектных работ).</a:t>
            </a:r>
          </a:p>
          <a:p>
            <a:r>
              <a:rPr lang="ru-RU" dirty="0"/>
              <a:t>4.4	Включение РГАНТД в современное пространство диалога между крупными субъектами научно-технической деятельности, в том числе путем взаимодействия РГАНТД с современными научно-техническими центрами: </a:t>
            </a:r>
            <a:r>
              <a:rPr lang="ru-RU" dirty="0" err="1"/>
              <a:t>Сколково</a:t>
            </a:r>
            <a:r>
              <a:rPr lang="ru-RU" dirty="0"/>
              <a:t>, Технопарки,  </a:t>
            </a:r>
            <a:r>
              <a:rPr lang="ru-RU" dirty="0" err="1"/>
              <a:t>иннопарков</a:t>
            </a:r>
            <a:r>
              <a:rPr lang="ru-RU" dirty="0"/>
              <a:t> и т.д.</a:t>
            </a:r>
          </a:p>
        </p:txBody>
      </p:sp>
    </p:spTree>
    <p:extLst>
      <p:ext uri="{BB962C8B-B14F-4D97-AF65-F5344CB8AC3E}">
        <p14:creationId xmlns:p14="http://schemas.microsoft.com/office/powerpoint/2010/main" val="94471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55576" y="332656"/>
            <a:ext cx="7560840" cy="864096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</a:rPr>
              <a:t>Целевые группы РГАНТД, </a:t>
            </a:r>
            <a:r>
              <a:rPr lang="ru-RU" sz="2800" dirty="0" smtClean="0">
                <a:latin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</a:rPr>
              <a:t>на которые </a:t>
            </a:r>
            <a:r>
              <a:rPr lang="ru-RU" sz="2800" dirty="0">
                <a:latin typeface="Times New Roman" panose="02020603050405020304" pitchFamily="18" charset="0"/>
              </a:rPr>
              <a:t>ориентирована концепция: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4871939"/>
              </p:ext>
            </p:extLst>
          </p:nvPr>
        </p:nvGraphicFramePr>
        <p:xfrm>
          <a:off x="755650" y="1196753"/>
          <a:ext cx="7543800" cy="4878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1900"/>
                <a:gridCol w="3771900"/>
              </a:tblGrid>
              <a:tr h="454441">
                <a:tc>
                  <a:txBody>
                    <a:bodyPr/>
                    <a:lstStyle/>
                    <a:p>
                      <a:pPr marL="457200" indent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Группы пользователей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Направления взаимодействия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446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Исследователи.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Предоставление научно-справочного аппарата в читальном зале и на сайте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Выдача архивных документов  в читальном зале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Изготовление копий архивных документов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Предоставление массивов оцифрованных архивных документов на сайте РГАНТД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Ознакомление с выставками и публикациями на сайте РГАНТД, на других ресурсах, в выставочном зале РГАНТД и на других выставочных площадках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80805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Граждане, запрашивающие социально-правовую информацию.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Прием заявлений и выдача справок социально-правового характера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537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55576" y="332656"/>
            <a:ext cx="7560840" cy="864096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</a:rPr>
              <a:t>Целевые группы РГАНТД, </a:t>
            </a:r>
            <a:r>
              <a:rPr lang="ru-RU" sz="2800" dirty="0" smtClean="0">
                <a:latin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</a:rPr>
              <a:t>на которые </a:t>
            </a:r>
            <a:r>
              <a:rPr lang="ru-RU" sz="2800" dirty="0">
                <a:latin typeface="Times New Roman" panose="02020603050405020304" pitchFamily="18" charset="0"/>
              </a:rPr>
              <a:t>ориентирована концепция: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3272482"/>
              </p:ext>
            </p:extLst>
          </p:nvPr>
        </p:nvGraphicFramePr>
        <p:xfrm>
          <a:off x="755650" y="1196753"/>
          <a:ext cx="7543800" cy="42949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1900"/>
                <a:gridCol w="3771900"/>
              </a:tblGrid>
              <a:tr h="454441">
                <a:tc>
                  <a:txBody>
                    <a:bodyPr/>
                    <a:lstStyle/>
                    <a:p>
                      <a:pPr marL="457200" indent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Группы пользователей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Направления взаимодействия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44644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Органы государственного управления.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Подготовка информационно-справочных документов по запросам государственных органов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Обеспечение прав Российской Федерации на результаты интеллектуальной деятельности.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strike="sng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ru-RU" sz="1200" u="sng" dirty="0">
                          <a:solidFill>
                            <a:srgbClr val="00808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Способствование решению стратегических задач в сфере сохранения и использования архивных документов по истории науки и техники в Российской Федерации.</a:t>
                      </a:r>
                      <a:r>
                        <a:rPr lang="ru-RU" sz="1200" u="sng" dirty="0">
                          <a:solidFill>
                            <a:srgbClr val="00808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446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Сотрудники архива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Развитие преемственности профессионального опыта между поколениями.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Создание системы материальной и нематериальной мотивации сотрудников.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Укрепление и развитие системы корпоративных ценностей РГАНТД.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646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55576" y="332656"/>
            <a:ext cx="7560840" cy="864096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</a:rPr>
              <a:t>Целевые группы РГАНТД, </a:t>
            </a:r>
            <a:r>
              <a:rPr lang="ru-RU" sz="2800" dirty="0" smtClean="0">
                <a:latin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</a:rPr>
              <a:t>на которые </a:t>
            </a:r>
            <a:r>
              <a:rPr lang="ru-RU" sz="2800" dirty="0">
                <a:latin typeface="Times New Roman" panose="02020603050405020304" pitchFamily="18" charset="0"/>
              </a:rPr>
              <a:t>ориентирована концепция: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0905099"/>
              </p:ext>
            </p:extLst>
          </p:nvPr>
        </p:nvGraphicFramePr>
        <p:xfrm>
          <a:off x="755650" y="1196753"/>
          <a:ext cx="7543800" cy="3687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1900"/>
                <a:gridCol w="3771900"/>
              </a:tblGrid>
              <a:tr h="454441">
                <a:tc>
                  <a:txBody>
                    <a:bodyPr/>
                    <a:lstStyle/>
                    <a:p>
                      <a:pPr marL="457200" indent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Группы пользователей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Направления взаимодействия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446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Граждане-фондообразователи.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Ведение Списка держателей личных архивов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Обеспечение процесса передачи документов на хранение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Обеспечение прав на результаты интеллектуальной деятельности, переданные на хранение в архив.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446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Потребители платных услуг.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Предоставление платных услуг в соответствии с Уставом РГАНТД и Прейскурантом.</a:t>
                      </a:r>
                      <a:r>
                        <a:rPr lang="ru-RU" sz="1200" u="sng" dirty="0">
                          <a:solidFill>
                            <a:srgbClr val="00808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Информирование об оказываемых услугах через сайт РГАНТД.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Выстраивание обратной связи с потребителями платных услуг.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402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РГАНТД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Презентация1" id="{831B9297-072A-434D-9A5C-2739C5954D60}" vid="{0B637DD8-838B-458C-A6FD-36B18FB15F8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РГАНТД</Template>
  <TotalTime>1075</TotalTime>
  <Words>1003</Words>
  <Application>Microsoft Office PowerPoint</Application>
  <PresentationFormat>Экран (4:3)</PresentationFormat>
  <Paragraphs>191</Paragraphs>
  <Slides>25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Шаблон РГАНТД</vt:lpstr>
      <vt:lpstr>Презентация PowerPoint</vt:lpstr>
      <vt:lpstr>Миссия РГАНТД</vt:lpstr>
      <vt:lpstr>Ценности</vt:lpstr>
      <vt:lpstr>Цели РГАНТД</vt:lpstr>
      <vt:lpstr>Декларируемые цели долговременного развития</vt:lpstr>
      <vt:lpstr>Декларируемые цели долговременного развития</vt:lpstr>
      <vt:lpstr>Целевые группы РГАНТД,  на которые ориентирована концепция:</vt:lpstr>
      <vt:lpstr>Целевые группы РГАНТД,  на которые ориентирована концепция:</vt:lpstr>
      <vt:lpstr>Целевые группы РГАНТД,  на которые ориентирована концепция:</vt:lpstr>
      <vt:lpstr>Целевые группы РГАНТД,  на которые ориентирована концепция:</vt:lpstr>
      <vt:lpstr>Целевые группы РГАНТД,  на которые ориентирована концепция:</vt:lpstr>
      <vt:lpstr>Целевые группы РГАНТД,  на которые ориентирована концепция:</vt:lpstr>
      <vt:lpstr>Преимущества</vt:lpstr>
      <vt:lpstr>Проблемы</vt:lpstr>
      <vt:lpstr>Проблемы</vt:lpstr>
      <vt:lpstr>Проблемы</vt:lpstr>
      <vt:lpstr>Проблемы</vt:lpstr>
      <vt:lpstr>Организация  деятельности архива</vt:lpstr>
      <vt:lpstr>В области кадровой политики</vt:lpstr>
      <vt:lpstr>В области материально- технического обеспечения деятельности архива и его сотрудников</vt:lpstr>
      <vt:lpstr>Комплектование</vt:lpstr>
      <vt:lpstr>Обеспечение сохранности</vt:lpstr>
      <vt:lpstr>Научно-справочный аппарат</vt:lpstr>
      <vt:lpstr>Использование</vt:lpstr>
      <vt:lpstr>Научная работа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Kyung</dc:creator>
  <cp:lastModifiedBy>Kyung</cp:lastModifiedBy>
  <cp:revision>41</cp:revision>
  <dcterms:created xsi:type="dcterms:W3CDTF">2018-04-16T07:45:26Z</dcterms:created>
  <dcterms:modified xsi:type="dcterms:W3CDTF">2018-12-07T07:11:53Z</dcterms:modified>
</cp:coreProperties>
</file>